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8" r:id="rId6"/>
    <p:sldId id="300" r:id="rId7"/>
    <p:sldId id="342" r:id="rId8"/>
    <p:sldId id="356" r:id="rId9"/>
    <p:sldId id="357" r:id="rId10"/>
    <p:sldId id="301" r:id="rId11"/>
    <p:sldId id="299" r:id="rId12"/>
    <p:sldId id="331" r:id="rId13"/>
    <p:sldId id="347" r:id="rId14"/>
    <p:sldId id="355" r:id="rId15"/>
    <p:sldId id="351" r:id="rId16"/>
    <p:sldId id="319" r:id="rId17"/>
    <p:sldId id="320" r:id="rId18"/>
    <p:sldId id="353" r:id="rId19"/>
    <p:sldId id="329" r:id="rId20"/>
    <p:sldId id="354" r:id="rId21"/>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187" autoAdjust="0"/>
  </p:normalViewPr>
  <p:slideViewPr>
    <p:cSldViewPr snapToGrid="0" showGuides="1">
      <p:cViewPr varScale="1">
        <p:scale>
          <a:sx n="67" d="100"/>
          <a:sy n="67" d="100"/>
        </p:scale>
        <p:origin x="53" y="26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09.04.2023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4/9/2023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ar" dirty="0">
                <a:solidFill>
                  <a:srgbClr val="C00000"/>
                </a:solidFill>
              </a:rPr>
              <a:t>مارينا</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2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49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F.1.1 – PUBLIC TRANSPORT NETWORK</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72727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ar"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F.1.1 - شبكة النقل العام</a:t>
            </a:r>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5 </a:t>
            </a:r>
            <a:br>
              <a:rPr lang="it-IT" sz="1200" dirty="0"/>
            </a:br>
            <a:r>
              <a:rPr lang="ar" sz="1200" dirty="0"/>
              <a:t>معايير تقييم أداة S C - مقياس </a:t>
            </a:r>
            <a:endParaRPr lang="it-IT" dirty="0"/>
          </a:p>
        </p:txBody>
      </p:sp>
      <p:pic>
        <p:nvPicPr>
          <p:cNvPr id="10" name="Imatge 14"/>
          <p:cNvPicPr/>
          <p:nvPr userDrawn="1"/>
        </p:nvPicPr>
        <p:blipFill>
          <a:blip r:embed="rId15"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ar" dirty="0"/>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7" r:id="rId5"/>
    <p:sldLayoutId id="2147483688" r:id="rId6"/>
    <p:sldLayoutId id="2147483694" r:id="rId7"/>
    <p:sldLayoutId id="2147483706" r:id="rId8"/>
    <p:sldLayoutId id="2147483707" r:id="rId9"/>
    <p:sldLayoutId id="2147483716" r:id="rId10"/>
    <p:sldLayoutId id="2147483729" r:id="rId11"/>
    <p:sldLayoutId id="2147483730" r:id="rId12"/>
    <p:sldLayoutId id="2147483731" r:id="rId13"/>
  </p:sldLayoutIdLst>
  <p:hf hdr="0" ftr="0"/>
  <p:txStyles>
    <p:titleStyle>
      <a:lvl1pPr algn="ctr" defTabSz="914400" rtl="0" eaLnBrk="1" latinLnBrk="0" hangingPunct="1">
        <a:spcBef>
          <a:spcPct val="0"/>
        </a:spcBef>
        <a:buNone/>
        <a:defRPr sz="20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6516598" cy="2520280"/>
          </a:xfrm>
          <a:prstGeom prst="rect">
            <a:avLst/>
          </a:prstGeom>
        </p:spPr>
        <p:txBody>
          <a:bodyPr/>
          <a:lstStyle/>
          <a:p>
            <a:pPr marL="0" indent="0">
              <a:buNone/>
            </a:pPr>
            <a:r>
              <a:rPr lang="ar" sz="3600" dirty="0">
                <a:solidFill>
                  <a:srgbClr val="0070C0"/>
                </a:solidFill>
              </a:rPr>
              <a:t>وحدة التدريب 5</a:t>
            </a:r>
            <a:endParaRPr lang="en-US" sz="3600" dirty="0">
              <a:solidFill>
                <a:srgbClr val="0070C0"/>
              </a:solidFill>
            </a:endParaRPr>
          </a:p>
          <a:p>
            <a:pPr marL="0" indent="0">
              <a:buNone/>
            </a:pPr>
            <a:r>
              <a:rPr lang="ar" dirty="0"/>
              <a:t>حساب التقييم</a:t>
            </a:r>
          </a:p>
          <a:p>
            <a:pPr marL="0" indent="0">
              <a:buNone/>
            </a:pPr>
            <a:r>
              <a:rPr lang="ar-JO" dirty="0"/>
              <a:t>لم</a:t>
            </a:r>
            <a:r>
              <a:rPr lang="ar" dirty="0"/>
              <a:t>عايير</a:t>
            </a:r>
          </a:p>
          <a:p>
            <a:pPr marL="0" indent="0">
              <a:buNone/>
            </a:pPr>
            <a:r>
              <a:rPr lang="ar-JO" dirty="0"/>
              <a:t>أداة المدينة المستدامة – معيار المدينة</a:t>
            </a:r>
            <a:endParaRPr lang="ar"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09842"/>
            <a:ext cx="8777025" cy="31960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lnSpc>
                <a:spcPct val="120000"/>
              </a:lnSpc>
              <a:buNone/>
            </a:pPr>
            <a:r>
              <a:rPr lang="ar" sz="2000" b="1" dirty="0">
                <a:solidFill>
                  <a:schemeClr val="tx1">
                    <a:lumMod val="50000"/>
                    <a:lumOff val="50000"/>
                  </a:schemeClr>
                </a:solidFill>
              </a:rPr>
              <a:t>خطوات الحساب كالتالي :</a:t>
            </a:r>
            <a:r>
              <a:rPr lang="ar" sz="2000" dirty="0"/>
              <a:t> </a:t>
            </a:r>
            <a:endParaRPr lang="it-IT" sz="2000" dirty="0"/>
          </a:p>
          <a:p>
            <a:pPr marL="457200" indent="-457200" algn="r" rtl="1">
              <a:lnSpc>
                <a:spcPct val="120000"/>
              </a:lnSpc>
              <a:buFont typeface="+mj-lt"/>
              <a:buAutoNum type="arabicPeriod"/>
            </a:pPr>
            <a:r>
              <a:rPr lang="ar" sz="2200" dirty="0"/>
              <a:t>احسب طول </a:t>
            </a:r>
            <a:r>
              <a:rPr lang="ar" sz="2200" b="1" dirty="0"/>
              <a:t>الخطوط </a:t>
            </a:r>
            <a:r>
              <a:rPr lang="ar" sz="2200" dirty="0"/>
              <a:t>لكل </a:t>
            </a:r>
            <a:r>
              <a:rPr lang="ar" sz="2200" b="1" dirty="0"/>
              <a:t>نظام </a:t>
            </a:r>
            <a:r>
              <a:rPr lang="ar" sz="2200" b="1" dirty="0" err="1"/>
              <a:t>نقل </a:t>
            </a:r>
            <a:r>
              <a:rPr lang="ar" sz="2200" dirty="0"/>
              <a:t>عام </a:t>
            </a:r>
            <a:r>
              <a:rPr lang="ar" sz="2200" dirty="0" err="1"/>
              <a:t>_</a:t>
            </a:r>
            <a:r>
              <a:rPr lang="ar" sz="2200" dirty="0"/>
              <a:t> ( طول اتجاه واحد فقط ) داخل حدود المدينة ، [كم]</a:t>
            </a:r>
          </a:p>
          <a:p>
            <a:pPr marL="457200" indent="-457200" algn="r" rtl="1">
              <a:lnSpc>
                <a:spcPct val="120000"/>
              </a:lnSpc>
              <a:buFont typeface="+mj-lt"/>
              <a:buAutoNum type="arabicPeriod"/>
            </a:pPr>
            <a:endParaRPr lang="el-GR" sz="2000" dirty="0"/>
          </a:p>
          <a:p>
            <a:pPr marL="457200" indent="-457200" algn="r" rtl="1">
              <a:lnSpc>
                <a:spcPct val="120000"/>
              </a:lnSpc>
              <a:buFont typeface="+mj-lt"/>
              <a:buAutoNum type="arabicPeriod"/>
            </a:pPr>
            <a:endParaRPr lang="el-GR" sz="2000" dirty="0"/>
          </a:p>
          <a:p>
            <a:pPr marL="457200" indent="-457200" algn="r" rtl="1">
              <a:lnSpc>
                <a:spcPct val="120000"/>
              </a:lnSpc>
              <a:buFont typeface="+mj-lt"/>
              <a:buAutoNum type="arabicPeriod"/>
            </a:pPr>
            <a:endParaRPr lang="el-GR" sz="2000" dirty="0"/>
          </a:p>
          <a:p>
            <a:pPr marL="457200" indent="-457200" algn="r" rtl="1">
              <a:lnSpc>
                <a:spcPct val="120000"/>
              </a:lnSpc>
              <a:buFont typeface="+mj-lt"/>
              <a:buAutoNum type="arabicPeriod"/>
            </a:pPr>
            <a:endParaRPr lang="en-US" sz="20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914114" y="794839"/>
            <a:ext cx="343509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dirty="0">
                <a:latin typeface="Calibri" panose="020F0502020204030204" pitchFamily="34" charset="0"/>
                <a:cs typeface="Calibri" panose="020F0502020204030204" pitchFamily="34" charset="0"/>
              </a:rPr>
              <a:t>طريقة التقييم</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graphicFrame>
        <p:nvGraphicFramePr>
          <p:cNvPr id="2" name="Table 1"/>
          <p:cNvGraphicFramePr>
            <a:graphicFrameLocks noGrp="1"/>
          </p:cNvGraphicFramePr>
          <p:nvPr>
            <p:extLst>
              <p:ext uri="{D42A27DB-BD31-4B8C-83A1-F6EECF244321}">
                <p14:modId xmlns:p14="http://schemas.microsoft.com/office/powerpoint/2010/main" val="3603480077"/>
              </p:ext>
            </p:extLst>
          </p:nvPr>
        </p:nvGraphicFramePr>
        <p:xfrm>
          <a:off x="2910176" y="2751150"/>
          <a:ext cx="5871873" cy="3382950"/>
        </p:xfrm>
        <a:graphic>
          <a:graphicData uri="http://schemas.openxmlformats.org/drawingml/2006/table">
            <a:tbl>
              <a:tblPr firstRow="1" bandRow="1">
                <a:tableStyleId>{F5AB1C69-6EDB-4FF4-983F-18BD219EF322}</a:tableStyleId>
              </a:tblPr>
              <a:tblGrid>
                <a:gridCol w="1957291">
                  <a:extLst>
                    <a:ext uri="{9D8B030D-6E8A-4147-A177-3AD203B41FA5}">
                      <a16:colId xmlns:a16="http://schemas.microsoft.com/office/drawing/2014/main" val="20000"/>
                    </a:ext>
                  </a:extLst>
                </a:gridCol>
                <a:gridCol w="2776907">
                  <a:extLst>
                    <a:ext uri="{9D8B030D-6E8A-4147-A177-3AD203B41FA5}">
                      <a16:colId xmlns:a16="http://schemas.microsoft.com/office/drawing/2014/main" val="20001"/>
                    </a:ext>
                  </a:extLst>
                </a:gridCol>
                <a:gridCol w="1137675">
                  <a:extLst>
                    <a:ext uri="{9D8B030D-6E8A-4147-A177-3AD203B41FA5}">
                      <a16:colId xmlns:a16="http://schemas.microsoft.com/office/drawing/2014/main" val="20002"/>
                    </a:ext>
                  </a:extLst>
                </a:gridCol>
              </a:tblGrid>
              <a:tr h="338295">
                <a:tc>
                  <a:txBody>
                    <a:bodyPr/>
                    <a:lstStyle/>
                    <a:p>
                      <a:pPr algn="r" rtl="1"/>
                      <a:endParaRPr lang="el-GR" sz="1400" dirty="0"/>
                    </a:p>
                  </a:txBody>
                  <a:tcPr/>
                </a:tc>
                <a:tc>
                  <a:txBody>
                    <a:bodyPr/>
                    <a:lstStyle/>
                    <a:p>
                      <a:pPr algn="r" rtl="1"/>
                      <a:r>
                        <a:rPr lang="ar" sz="1400" dirty="0"/>
                        <a:t>نوع نظام النقل العام</a:t>
                      </a:r>
                      <a:endParaRPr lang="el-GR" sz="1400" dirty="0"/>
                    </a:p>
                  </a:txBody>
                  <a:tcPr/>
                </a:tc>
                <a:tc>
                  <a:txBody>
                    <a:bodyPr/>
                    <a:lstStyle/>
                    <a:p>
                      <a:pPr algn="r" rtl="1"/>
                      <a:r>
                        <a:rPr lang="ar" sz="1400" dirty="0"/>
                        <a:t>الطول (كم)</a:t>
                      </a:r>
                      <a:endParaRPr lang="el-GR" sz="1400" dirty="0"/>
                    </a:p>
                  </a:txBody>
                  <a:tcPr/>
                </a:tc>
                <a:extLst>
                  <a:ext uri="{0D108BD9-81ED-4DB2-BD59-A6C34878D82A}">
                    <a16:rowId xmlns:a16="http://schemas.microsoft.com/office/drawing/2014/main" val="10000"/>
                  </a:ext>
                </a:extLst>
              </a:tr>
              <a:tr h="338295">
                <a:tc rowSpan="4">
                  <a:txBody>
                    <a:bodyPr/>
                    <a:lstStyle/>
                    <a:p>
                      <a:pPr algn="ctr" rtl="1"/>
                      <a:r>
                        <a:rPr lang="ar" sz="1400" dirty="0"/>
                        <a:t>أنظمة عالية السعة</a:t>
                      </a:r>
                      <a:endParaRPr lang="el-GR" sz="1400" dirty="0"/>
                    </a:p>
                  </a:txBody>
                  <a:tcPr anchor="ctr"/>
                </a:tc>
                <a:tc>
                  <a:txBody>
                    <a:bodyPr/>
                    <a:lstStyle/>
                    <a:p>
                      <a:pPr algn="r" rtl="1"/>
                      <a:r>
                        <a:rPr lang="ar" sz="1400" dirty="0"/>
                        <a:t>قطار مترو ثقيل</a:t>
                      </a:r>
                      <a:endParaRPr lang="el-GR" sz="1400" dirty="0"/>
                    </a:p>
                  </a:txBody>
                  <a:tcPr anchor="ctr"/>
                </a:tc>
                <a:tc>
                  <a:txBody>
                    <a:bodyPr/>
                    <a:lstStyle/>
                    <a:p>
                      <a:pPr algn="r" rtl="1"/>
                      <a:endParaRPr lang="el-GR" sz="1400"/>
                    </a:p>
                  </a:txBody>
                  <a:tcPr/>
                </a:tc>
                <a:extLst>
                  <a:ext uri="{0D108BD9-81ED-4DB2-BD59-A6C34878D82A}">
                    <a16:rowId xmlns:a16="http://schemas.microsoft.com/office/drawing/2014/main" val="10001"/>
                  </a:ext>
                </a:extLst>
              </a:tr>
              <a:tr h="338295">
                <a:tc vMerge="1">
                  <a:txBody>
                    <a:bodyPr/>
                    <a:lstStyle/>
                    <a:p>
                      <a:endParaRPr lang="el-GR" sz="1400" dirty="0"/>
                    </a:p>
                  </a:txBody>
                  <a:tcPr/>
                </a:tc>
                <a:tc>
                  <a:txBody>
                    <a:bodyPr/>
                    <a:lstStyle/>
                    <a:p>
                      <a:pPr algn="r" rtl="1"/>
                      <a:r>
                        <a:rPr lang="ar" sz="1400" dirty="0"/>
                        <a:t>مترو</a:t>
                      </a:r>
                      <a:endParaRPr lang="el-GR" sz="1400" dirty="0"/>
                    </a:p>
                  </a:txBody>
                  <a:tcPr anchor="ctr"/>
                </a:tc>
                <a:tc>
                  <a:txBody>
                    <a:bodyPr/>
                    <a:lstStyle/>
                    <a:p>
                      <a:pPr algn="r" rtl="1"/>
                      <a:endParaRPr lang="el-GR" sz="1400"/>
                    </a:p>
                  </a:txBody>
                  <a:tcPr/>
                </a:tc>
                <a:extLst>
                  <a:ext uri="{0D108BD9-81ED-4DB2-BD59-A6C34878D82A}">
                    <a16:rowId xmlns:a16="http://schemas.microsoft.com/office/drawing/2014/main" val="10002"/>
                  </a:ext>
                </a:extLst>
              </a:tr>
              <a:tr h="338295">
                <a:tc vMerge="1">
                  <a:txBody>
                    <a:bodyPr/>
                    <a:lstStyle/>
                    <a:p>
                      <a:endParaRPr lang="el-GR" sz="1400" dirty="0"/>
                    </a:p>
                  </a:txBody>
                  <a:tcPr/>
                </a:tc>
                <a:tc>
                  <a:txBody>
                    <a:bodyPr/>
                    <a:lstStyle/>
                    <a:p>
                      <a:pPr algn="r" rtl="1"/>
                      <a:r>
                        <a:rPr lang="ar" sz="1400" dirty="0"/>
                        <a:t>ركاب السكك الحديدية</a:t>
                      </a:r>
                      <a:endParaRPr lang="el-GR" sz="1400" dirty="0"/>
                    </a:p>
                  </a:txBody>
                  <a:tcPr anchor="ctr"/>
                </a:tc>
                <a:tc>
                  <a:txBody>
                    <a:bodyPr/>
                    <a:lstStyle/>
                    <a:p>
                      <a:pPr algn="r" rtl="1"/>
                      <a:endParaRPr lang="el-GR" sz="1400"/>
                    </a:p>
                  </a:txBody>
                  <a:tcPr/>
                </a:tc>
                <a:extLst>
                  <a:ext uri="{0D108BD9-81ED-4DB2-BD59-A6C34878D82A}">
                    <a16:rowId xmlns:a16="http://schemas.microsoft.com/office/drawing/2014/main" val="10003"/>
                  </a:ext>
                </a:extLst>
              </a:tr>
              <a:tr h="338295">
                <a:tc vMerge="1">
                  <a:txBody>
                    <a:bodyPr/>
                    <a:lstStyle/>
                    <a:p>
                      <a:endParaRPr lang="el-GR" sz="1400" dirty="0"/>
                    </a:p>
                  </a:txBody>
                  <a:tcPr/>
                </a:tc>
                <a:tc>
                  <a:txBody>
                    <a:bodyPr/>
                    <a:lstStyle/>
                    <a:p>
                      <a:pPr algn="r" rtl="1"/>
                      <a:r>
                        <a:rPr lang="ar" sz="1400" dirty="0"/>
                        <a:t>آخر</a:t>
                      </a:r>
                      <a:endParaRPr lang="el-GR" sz="1400" dirty="0"/>
                    </a:p>
                  </a:txBody>
                  <a:tcPr anchor="ctr"/>
                </a:tc>
                <a:tc>
                  <a:txBody>
                    <a:bodyPr/>
                    <a:lstStyle/>
                    <a:p>
                      <a:pPr algn="r" rtl="1"/>
                      <a:endParaRPr lang="el-GR" sz="1400"/>
                    </a:p>
                  </a:txBody>
                  <a:tcPr/>
                </a:tc>
                <a:extLst>
                  <a:ext uri="{0D108BD9-81ED-4DB2-BD59-A6C34878D82A}">
                    <a16:rowId xmlns:a16="http://schemas.microsoft.com/office/drawing/2014/main" val="10004"/>
                  </a:ext>
                </a:extLst>
              </a:tr>
              <a:tr h="338295">
                <a:tc rowSpan="5">
                  <a:txBody>
                    <a:bodyPr/>
                    <a:lstStyle/>
                    <a:p>
                      <a:pPr algn="ctr" rtl="1"/>
                      <a:r>
                        <a:rPr lang="ar" sz="1400" dirty="0"/>
                        <a:t>أنظمة ذات سعة منخفضة</a:t>
                      </a:r>
                      <a:endParaRPr lang="el-GR" sz="1400" dirty="0"/>
                    </a:p>
                  </a:txBody>
                  <a:tcPr anchor="ctr"/>
                </a:tc>
                <a:tc>
                  <a:txBody>
                    <a:bodyPr/>
                    <a:lstStyle/>
                    <a:p>
                      <a:pPr algn="r" rtl="1"/>
                      <a:r>
                        <a:rPr lang="ar" sz="1400" dirty="0"/>
                        <a:t>السكك الحديدية الخفيفة</a:t>
                      </a:r>
                    </a:p>
                  </a:txBody>
                  <a:tcPr anchor="ctr"/>
                </a:tc>
                <a:tc>
                  <a:txBody>
                    <a:bodyPr/>
                    <a:lstStyle/>
                    <a:p>
                      <a:pPr algn="r" rtl="1"/>
                      <a:endParaRPr lang="el-GR" sz="1400"/>
                    </a:p>
                  </a:txBody>
                  <a:tcPr/>
                </a:tc>
                <a:extLst>
                  <a:ext uri="{0D108BD9-81ED-4DB2-BD59-A6C34878D82A}">
                    <a16:rowId xmlns:a16="http://schemas.microsoft.com/office/drawing/2014/main" val="10005"/>
                  </a:ext>
                </a:extLst>
              </a:tr>
              <a:tr h="338295">
                <a:tc vMerge="1">
                  <a:txBody>
                    <a:bodyPr/>
                    <a:lstStyle/>
                    <a:p>
                      <a:pPr algn="ctr"/>
                      <a:endParaRPr lang="el-GR" sz="1400" dirty="0"/>
                    </a:p>
                  </a:txBody>
                  <a:tcPr anchor="ctr"/>
                </a:tc>
                <a:tc>
                  <a:txBody>
                    <a:bodyPr/>
                    <a:lstStyle/>
                    <a:p>
                      <a:pPr algn="r" rtl="1"/>
                      <a:r>
                        <a:rPr lang="ar" sz="1400" dirty="0"/>
                        <a:t>عربات الترام / الترام</a:t>
                      </a:r>
                    </a:p>
                  </a:txBody>
                  <a:tcPr anchor="ctr"/>
                </a:tc>
                <a:tc>
                  <a:txBody>
                    <a:bodyPr/>
                    <a:lstStyle/>
                    <a:p>
                      <a:pPr algn="r" rtl="1"/>
                      <a:endParaRPr lang="el-GR" sz="1400"/>
                    </a:p>
                  </a:txBody>
                  <a:tcPr/>
                </a:tc>
                <a:extLst>
                  <a:ext uri="{0D108BD9-81ED-4DB2-BD59-A6C34878D82A}">
                    <a16:rowId xmlns:a16="http://schemas.microsoft.com/office/drawing/2014/main" val="10006"/>
                  </a:ext>
                </a:extLst>
              </a:tr>
              <a:tr h="338295">
                <a:tc vMerge="1">
                  <a:txBody>
                    <a:bodyPr/>
                    <a:lstStyle/>
                    <a:p>
                      <a:pPr algn="ctr"/>
                      <a:endParaRPr lang="el-GR" sz="1400" dirty="0"/>
                    </a:p>
                  </a:txBody>
                  <a:tcPr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 sz="1400" dirty="0"/>
                        <a:t>الحافلات وعربات الترولي</a:t>
                      </a:r>
                    </a:p>
                  </a:txBody>
                  <a:tcPr anchor="ctr"/>
                </a:tc>
                <a:tc>
                  <a:txBody>
                    <a:bodyPr/>
                    <a:lstStyle/>
                    <a:p>
                      <a:pPr algn="r" rtl="1"/>
                      <a:endParaRPr lang="el-GR" sz="1400"/>
                    </a:p>
                  </a:txBody>
                  <a:tcPr/>
                </a:tc>
                <a:extLst>
                  <a:ext uri="{0D108BD9-81ED-4DB2-BD59-A6C34878D82A}">
                    <a16:rowId xmlns:a16="http://schemas.microsoft.com/office/drawing/2014/main" val="10007"/>
                  </a:ext>
                </a:extLst>
              </a:tr>
              <a:tr h="338295">
                <a:tc vMerge="1">
                  <a:txBody>
                    <a:bodyPr/>
                    <a:lstStyle/>
                    <a:p>
                      <a:pPr algn="ctr"/>
                      <a:endParaRPr lang="el-GR" sz="1400" dirty="0"/>
                    </a:p>
                  </a:txBody>
                  <a:tcPr anchor="ctr"/>
                </a:tc>
                <a:tc>
                  <a:txBody>
                    <a:bodyPr/>
                    <a:lstStyle/>
                    <a:p>
                      <a:pPr algn="r" rtl="1"/>
                      <a:r>
                        <a:rPr lang="ar" sz="1400" dirty="0"/>
                        <a:t>BRT (حافلات النقل السريع)</a:t>
                      </a:r>
                      <a:endParaRPr lang="el-GR" sz="1400" dirty="0"/>
                    </a:p>
                  </a:txBody>
                  <a:tcPr anchor="ctr"/>
                </a:tc>
                <a:tc>
                  <a:txBody>
                    <a:bodyPr/>
                    <a:lstStyle/>
                    <a:p>
                      <a:pPr algn="r" rtl="1"/>
                      <a:endParaRPr lang="el-GR" sz="1400"/>
                    </a:p>
                  </a:txBody>
                  <a:tcPr/>
                </a:tc>
                <a:extLst>
                  <a:ext uri="{0D108BD9-81ED-4DB2-BD59-A6C34878D82A}">
                    <a16:rowId xmlns:a16="http://schemas.microsoft.com/office/drawing/2014/main" val="10008"/>
                  </a:ext>
                </a:extLst>
              </a:tr>
              <a:tr h="338295">
                <a:tc vMerge="1">
                  <a:txBody>
                    <a:bodyPr/>
                    <a:lstStyle/>
                    <a:p>
                      <a:pPr algn="ctr"/>
                      <a:endParaRPr lang="el-GR" sz="1400" dirty="0"/>
                    </a:p>
                  </a:txBody>
                  <a:tcPr anchor="ctr"/>
                </a:tc>
                <a:tc>
                  <a:txBody>
                    <a:bodyPr/>
                    <a:lstStyle/>
                    <a:p>
                      <a:pPr algn="r" rtl="1"/>
                      <a:r>
                        <a:rPr lang="ar" sz="1400" dirty="0"/>
                        <a:t>آخر</a:t>
                      </a:r>
                      <a:endParaRPr lang="en-US" sz="1400" dirty="0"/>
                    </a:p>
                  </a:txBody>
                  <a:tcPr anchor="ctr"/>
                </a:tc>
                <a:tc>
                  <a:txBody>
                    <a:bodyPr/>
                    <a:lstStyle/>
                    <a:p>
                      <a:pPr algn="r" rtl="1"/>
                      <a:endParaRPr lang="el-GR" sz="1400" dirty="0"/>
                    </a:p>
                  </a:txBody>
                  <a:tcPr/>
                </a:tc>
                <a:extLst>
                  <a:ext uri="{0D108BD9-81ED-4DB2-BD59-A6C34878D82A}">
                    <a16:rowId xmlns:a16="http://schemas.microsoft.com/office/drawing/2014/main" val="10009"/>
                  </a:ext>
                </a:extLst>
              </a:tr>
            </a:tbl>
          </a:graphicData>
        </a:graphic>
      </p:graphicFrame>
      <p:sp>
        <p:nvSpPr>
          <p:cNvPr id="9" name="Rectangle 8">
            <a:extLst>
              <a:ext uri="{FF2B5EF4-FFF2-40B4-BE49-F238E27FC236}">
                <a16:creationId xmlns:a16="http://schemas.microsoft.com/office/drawing/2014/main" id="{B724B699-4F4B-46B2-AC64-28D20B659DD7}"/>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7903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11</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20475"/>
            <a:ext cx="8571241" cy="31960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lnSpc>
                <a:spcPct val="120000"/>
              </a:lnSpc>
              <a:buNone/>
            </a:pPr>
            <a:r>
              <a:rPr lang="ar" sz="2200" b="1" dirty="0">
                <a:solidFill>
                  <a:schemeClr val="tx1">
                    <a:lumMod val="50000"/>
                    <a:lumOff val="50000"/>
                  </a:schemeClr>
                </a:solidFill>
              </a:rPr>
              <a:t>خطوات الحساب كالتالي :</a:t>
            </a:r>
            <a:r>
              <a:rPr lang="ar" sz="2200" dirty="0"/>
              <a:t> </a:t>
            </a:r>
            <a:endParaRPr lang="it-IT" sz="2200" dirty="0"/>
          </a:p>
          <a:p>
            <a:pPr marL="457200" indent="-457200" algn="r" rtl="1">
              <a:lnSpc>
                <a:spcPct val="120000"/>
              </a:lnSpc>
              <a:buFont typeface="+mj-lt"/>
              <a:buAutoNum type="arabicPeriod" startAt="2"/>
            </a:pPr>
            <a:r>
              <a:rPr lang="ar" sz="2200" dirty="0"/>
              <a:t>احسب الطول </a:t>
            </a:r>
            <a:r>
              <a:rPr lang="ar" sz="2200" b="1" dirty="0"/>
              <a:t>الإجمالي لخطوط النقل العام </a:t>
            </a:r>
            <a:r>
              <a:rPr lang="ar" sz="2200" dirty="0"/>
              <a:t>العاملة داخل المدينة ، [كم]</a:t>
            </a:r>
          </a:p>
          <a:p>
            <a:pPr marL="457200" indent="-457200" algn="r" rtl="1">
              <a:lnSpc>
                <a:spcPct val="120000"/>
              </a:lnSpc>
              <a:buFont typeface="+mj-lt"/>
              <a:buAutoNum type="arabicPeriod" startAt="2"/>
            </a:pPr>
            <a:r>
              <a:rPr lang="ar" sz="2200" dirty="0"/>
              <a:t>احسب </a:t>
            </a:r>
            <a:r>
              <a:rPr lang="ar" sz="2200" b="1" dirty="0"/>
              <a:t>إجمالي عدد سكان المدينة </a:t>
            </a:r>
            <a:r>
              <a:rPr lang="ar" sz="2200" dirty="0"/>
              <a:t>، [سكان]</a:t>
            </a:r>
          </a:p>
          <a:p>
            <a:pPr marL="457200" indent="-457200" algn="r" rtl="1">
              <a:lnSpc>
                <a:spcPct val="120000"/>
              </a:lnSpc>
              <a:buFont typeface="+mj-lt"/>
              <a:buAutoNum type="arabicPeriod" startAt="2"/>
            </a:pPr>
            <a:r>
              <a:rPr lang="ar" sz="2200" dirty="0"/>
              <a:t>احسب قيمة المؤشر كنسبة </a:t>
            </a:r>
            <a:r>
              <a:rPr lang="ar" sz="2200" b="1" dirty="0"/>
              <a:t>الطول الإجمالي لأنظمة النقل العام العاملة داخل المدينة </a:t>
            </a:r>
            <a:r>
              <a:rPr lang="ar" sz="2200" dirty="0">
                <a:solidFill>
                  <a:srgbClr val="1A965E"/>
                </a:solidFill>
              </a:rPr>
              <a:t>(الخطوة 2) </a:t>
            </a:r>
            <a:r>
              <a:rPr lang="ar" sz="2200" b="1" dirty="0"/>
              <a:t>إلى </a:t>
            </a:r>
            <a:r>
              <a:rPr lang="ar" sz="2200" dirty="0"/>
              <a:t>إجمالي عدد </a:t>
            </a:r>
            <a:r>
              <a:rPr lang="ar" sz="2200" b="1" dirty="0"/>
              <a:t>سكان المدينة</a:t>
            </a:r>
            <a:r>
              <a:rPr lang="ar" sz="2200" b="1" dirty="0">
                <a:solidFill>
                  <a:srgbClr val="FF0000"/>
                </a:solidFill>
              </a:rPr>
              <a:t> </a:t>
            </a:r>
            <a:r>
              <a:rPr lang="ar" sz="2200" dirty="0">
                <a:solidFill>
                  <a:srgbClr val="1A965E"/>
                </a:solidFill>
              </a:rPr>
              <a:t>(الخطوة 3 ). </a:t>
            </a:r>
            <a:r>
              <a:rPr lang="ar" sz="2200" dirty="0"/>
              <a:t>Express لكل 1000 ساكن ( الضرب في 1000 ) [كم / 1000 نسمة]</a:t>
            </a:r>
            <a:endParaRPr lang="el-GR" sz="2200" dirty="0"/>
          </a:p>
          <a:p>
            <a:pPr marL="457200" indent="-457200" algn="r" rtl="1">
              <a:lnSpc>
                <a:spcPct val="120000"/>
              </a:lnSpc>
              <a:buFont typeface="+mj-lt"/>
              <a:buAutoNum type="arabicPeriod" startAt="2"/>
            </a:pPr>
            <a:endParaRPr lang="en-US" sz="20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542794" y="903943"/>
            <a:ext cx="472668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dirty="0">
                <a:latin typeface="Calibri" panose="020F0502020204030204" pitchFamily="34" charset="0"/>
                <a:cs typeface="Calibri" panose="020F0502020204030204" pitchFamily="34" charset="0"/>
              </a:rPr>
              <a:t>طريقة التقييم</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pic>
        <p:nvPicPr>
          <p:cNvPr id="6"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89365" y="5134756"/>
            <a:ext cx="1842389" cy="1217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542061" y="5743699"/>
            <a:ext cx="2184059" cy="369332"/>
          </a:xfrm>
          <a:prstGeom prst="rect">
            <a:avLst/>
          </a:prstGeom>
        </p:spPr>
        <p:txBody>
          <a:bodyPr wrap="none">
            <a:spAutoFit/>
          </a:bodyPr>
          <a:lstStyle/>
          <a:p>
            <a:r>
              <a:rPr lang="ar" b="1" u="sng" dirty="0">
                <a:solidFill>
                  <a:srgbClr val="FF0000"/>
                </a:solidFill>
                <a:effectLst>
                  <a:outerShdw blurRad="38100" dist="38100" dir="2700000" algn="tl">
                    <a:srgbClr val="000000">
                      <a:alpha val="43137"/>
                    </a:srgbClr>
                  </a:outerShdw>
                </a:effectLst>
              </a:rPr>
              <a:t>كم / 1000 ساكن</a:t>
            </a:r>
          </a:p>
        </p:txBody>
      </p:sp>
      <p:sp>
        <p:nvSpPr>
          <p:cNvPr id="9" name="Rectangle 8">
            <a:extLst>
              <a:ext uri="{FF2B5EF4-FFF2-40B4-BE49-F238E27FC236}">
                <a16:creationId xmlns:a16="http://schemas.microsoft.com/office/drawing/2014/main" id="{7897CBCE-4DE4-4A3C-B364-1001BF2DFB78}"/>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957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 sz="2800" dirty="0">
                <a:solidFill>
                  <a:prstClr val="black">
                    <a:lumMod val="50000"/>
                    <a:lumOff val="50000"/>
                  </a:prstClr>
                </a:solidFill>
              </a:rPr>
              <a:t>F.1.1 - شبكة النقل العام</a:t>
            </a: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120918" y="651715"/>
            <a:ext cx="5076320" cy="514421"/>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المراجع والمعايير</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12</a:t>
            </a:fld>
            <a:endParaRPr lang="en-US">
              <a:solidFill>
                <a:schemeClr val="bg1"/>
              </a:solidFill>
            </a:endParaRPr>
          </a:p>
        </p:txBody>
      </p:sp>
      <p:sp>
        <p:nvSpPr>
          <p:cNvPr id="4" name="Rectangle 3"/>
          <p:cNvSpPr/>
          <p:nvPr/>
        </p:nvSpPr>
        <p:spPr>
          <a:xfrm>
            <a:off x="387220" y="1154569"/>
            <a:ext cx="8543716" cy="1754326"/>
          </a:xfrm>
          <a:prstGeom prst="rect">
            <a:avLst/>
          </a:prstGeom>
        </p:spPr>
        <p:txBody>
          <a:bodyPr wrap="square">
            <a:spAutoFit/>
          </a:bodyPr>
          <a:lstStyle/>
          <a:p>
            <a:pPr algn="r" rtl="1"/>
            <a:r>
              <a:rPr lang="ar" b="1" dirty="0"/>
              <a:t>ISO 37120 </a:t>
            </a:r>
            <a:r>
              <a:rPr lang="ar" dirty="0"/>
              <a:t>، الإصدار الثاني 2018-07 ، "المدن والمجتمعات المستدامة - مؤشرات خدمات المدينة وجودة الحياة "</a:t>
            </a:r>
          </a:p>
          <a:p>
            <a:pPr algn="r" rtl="1"/>
            <a:r>
              <a:rPr lang="ar" b="1" dirty="0"/>
              <a:t>متحدون من أجل مدن ذكية مستدامة (U4SSC) </a:t>
            </a:r>
            <a:r>
              <a:rPr lang="ar" dirty="0"/>
              <a:t>- منهجية جمع مؤشرات الأداء الرئيسية للمدن الذكية المستدامة</a:t>
            </a:r>
          </a:p>
          <a:p>
            <a:pPr algn="r" rtl="1"/>
            <a:r>
              <a:rPr lang="ar" b="1" dirty="0"/>
              <a:t>المستدام للجميع </a:t>
            </a:r>
            <a:r>
              <a:rPr lang="ar" dirty="0"/>
              <a:t>. 2017. تقرير التنقل العالمي 2017: تتبع أداء القطاع. واشنطن العاصمة ، الترخيص: نسب المشاع الإبداعي CC BY 3.0</a:t>
            </a:r>
          </a:p>
          <a:p>
            <a:pPr algn="r" rtl="1"/>
            <a:r>
              <a:rPr lang="ar" b="1" dirty="0"/>
              <a:t>العالمية للمدن المستدامة </a:t>
            </a:r>
            <a:r>
              <a:rPr lang="ar" dirty="0"/>
              <a:t>- إطار الاستدامة الحضرية. https://www.thegpsc.org/</a:t>
            </a:r>
          </a:p>
        </p:txBody>
      </p:sp>
      <p:pic>
        <p:nvPicPr>
          <p:cNvPr id="18" name="Picture 17">
            <a:extLst>
              <a:ext uri="{FF2B5EF4-FFF2-40B4-BE49-F238E27FC236}">
                <a16:creationId xmlns:a16="http://schemas.microsoft.com/office/drawing/2014/main" id="{EDDE38AC-4CF2-4955-B8C8-FBD39DC97011}"/>
              </a:ext>
            </a:extLst>
          </p:cNvPr>
          <p:cNvPicPr/>
          <p:nvPr/>
        </p:nvPicPr>
        <p:blipFill rotWithShape="1">
          <a:blip r:embed="rId3">
            <a:extLst>
              <a:ext uri="{28A0092B-C50C-407E-A947-70E740481C1C}">
                <a14:useLocalDpi xmlns:a14="http://schemas.microsoft.com/office/drawing/2010/main" val="0"/>
              </a:ext>
            </a:extLst>
          </a:blip>
          <a:srcRect l="9104" t="43271" r="7041" b="26682"/>
          <a:stretch/>
        </p:blipFill>
        <p:spPr bwMode="auto">
          <a:xfrm>
            <a:off x="1383030" y="3006091"/>
            <a:ext cx="6286501" cy="2697340"/>
          </a:xfrm>
          <a:prstGeom prst="rect">
            <a:avLst/>
          </a:prstGeom>
          <a:noFill/>
          <a:ln>
            <a:noFill/>
          </a:ln>
          <a:extLst>
            <a:ext uri="{53640926-AAD7-44D8-BBD7-CCE9431645EC}">
              <a14:shadowObscured xmlns:a14="http://schemas.microsoft.com/office/drawing/2010/main"/>
            </a:ext>
          </a:extLst>
        </p:spPr>
      </p:pic>
      <p:sp>
        <p:nvSpPr>
          <p:cNvPr id="19" name="Rectangle 18">
            <a:extLst>
              <a:ext uri="{FF2B5EF4-FFF2-40B4-BE49-F238E27FC236}">
                <a16:creationId xmlns:a16="http://schemas.microsoft.com/office/drawing/2014/main" id="{DA0D7BDF-B7E5-4B78-82A9-922B478B6467}"/>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9601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13</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t>F.1.1 - شبكة النقل العام</a:t>
            </a:r>
          </a:p>
        </p:txBody>
      </p:sp>
      <p:sp>
        <p:nvSpPr>
          <p:cNvPr id="7" name="Rectangle 6">
            <a:extLst>
              <a:ext uri="{FF2B5EF4-FFF2-40B4-BE49-F238E27FC236}">
                <a16:creationId xmlns:a16="http://schemas.microsoft.com/office/drawing/2014/main" id="{B7CD370B-DA29-450B-AC33-F4A7223921E0}"/>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9878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14</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05795" y="851757"/>
            <a:ext cx="8115191" cy="2273794"/>
          </a:xfrm>
          <a:prstGeom prst="rect">
            <a:avLst/>
          </a:prstGeom>
          <a:noFill/>
        </p:spPr>
        <p:txBody>
          <a:bodyPr>
            <a:noAutofit/>
          </a:bodyPr>
          <a:lstStyle/>
          <a:p>
            <a:pPr marL="0" indent="0" algn="r" rtl="1">
              <a:spcBef>
                <a:spcPts val="600"/>
              </a:spcBef>
              <a:spcAft>
                <a:spcPts val="1200"/>
              </a:spcAft>
              <a:buNone/>
            </a:pPr>
            <a:endParaRPr lang="en-US" sz="2400" dirty="0">
              <a:cs typeface="Calibri" panose="020F0502020204030204" pitchFamily="34" charset="0"/>
            </a:endParaRPr>
          </a:p>
          <a:p>
            <a:pPr marL="0" indent="0" algn="r" rtl="1">
              <a:spcBef>
                <a:spcPts val="600"/>
              </a:spcBef>
              <a:spcAft>
                <a:spcPts val="1200"/>
              </a:spcAft>
              <a:buNone/>
            </a:pPr>
            <a:r>
              <a:rPr lang="ar" sz="2400" dirty="0">
                <a:cs typeface="Calibri" panose="020F0502020204030204" pitchFamily="34" charset="0"/>
              </a:rPr>
              <a:t>في مدينة يبلغ عدد سكانها 150000 مواطن هناك إجمالي 8.5 كيلومترات من خطوط الحافلات العامة و 5 كيلومترات من خطوط الترام.</a:t>
            </a:r>
            <a:endParaRPr lang="en-US" sz="1400" dirty="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grpSp>
        <p:nvGrpSpPr>
          <p:cNvPr id="3" name="Group 2"/>
          <p:cNvGrpSpPr/>
          <p:nvPr/>
        </p:nvGrpSpPr>
        <p:grpSpPr>
          <a:xfrm>
            <a:off x="420155" y="3794448"/>
            <a:ext cx="8514080" cy="831203"/>
            <a:chOff x="457200" y="4911969"/>
            <a:chExt cx="8514080" cy="986842"/>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احسب طول نظام النقل العام لكل 1000 من السكان</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02444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8863" y="4382890"/>
            <a:ext cx="2295675" cy="1517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15</a:t>
            </a:fld>
            <a:endParaRPr lang="en-US">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10632"/>
            <a:ext cx="9144000" cy="709613"/>
          </a:xfrm>
        </p:spPr>
        <p:txBody>
          <a:bodyPr>
            <a:normAutofit/>
          </a:bodyPr>
          <a:lstStyle/>
          <a:p>
            <a:r>
              <a:rPr lang="ar" sz="2800" dirty="0">
                <a:solidFill>
                  <a:prstClr val="black">
                    <a:lumMod val="50000"/>
                    <a:lumOff val="50000"/>
                  </a:prstClr>
                </a:solidFill>
              </a:rPr>
              <a:t>F.1.1 - شبكة النقل العام</a:t>
            </a:r>
          </a:p>
        </p:txBody>
      </p:sp>
      <p:sp>
        <p:nvSpPr>
          <p:cNvPr id="27" name="Rectangle 26"/>
          <p:cNvSpPr/>
          <p:nvPr/>
        </p:nvSpPr>
        <p:spPr>
          <a:xfrm>
            <a:off x="7635240" y="900000"/>
            <a:ext cx="142122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2" name="Rectangle 1"/>
          <p:cNvSpPr/>
          <p:nvPr/>
        </p:nvSpPr>
        <p:spPr>
          <a:xfrm>
            <a:off x="2977217" y="831933"/>
            <a:ext cx="3535719" cy="1015663"/>
          </a:xfrm>
          <a:prstGeom prst="rect">
            <a:avLst/>
          </a:prstGeom>
        </p:spPr>
        <p:txBody>
          <a:bodyPr wrap="square">
            <a:spAutoFit/>
          </a:bodyPr>
          <a:lstStyle/>
          <a:p>
            <a:pPr algn="r" rtl="1"/>
            <a:r>
              <a:rPr lang="ar" sz="2000" b="1" dirty="0">
                <a:cs typeface="Calibri" panose="020F0502020204030204" pitchFamily="34" charset="0"/>
              </a:rPr>
              <a:t>طول خطوط الباص </a:t>
            </a:r>
            <a:r>
              <a:rPr lang="ar" sz="2000" b="1" dirty="0"/>
              <a:t>: 8.5 كم</a:t>
            </a:r>
            <a:r>
              <a:rPr lang="ar" sz="2000" dirty="0">
                <a:cs typeface="Calibri" panose="020F0502020204030204" pitchFamily="34" charset="0"/>
              </a:rPr>
              <a:t> </a:t>
            </a:r>
            <a:endParaRPr lang="en-US" sz="2000" dirty="0">
              <a:cs typeface="Calibri" panose="020F0502020204030204" pitchFamily="34" charset="0"/>
            </a:endParaRPr>
          </a:p>
          <a:p>
            <a:pPr algn="r" rtl="1"/>
            <a:r>
              <a:rPr lang="ar" sz="2000" b="1" dirty="0">
                <a:cs typeface="Calibri" panose="020F0502020204030204" pitchFamily="34" charset="0"/>
              </a:rPr>
              <a:t>- طول خطوط الترام </a:t>
            </a:r>
            <a:r>
              <a:rPr lang="ar" sz="2000" b="1" dirty="0"/>
              <a:t>: 5 كم</a:t>
            </a:r>
            <a:r>
              <a:rPr lang="ar" sz="2000" dirty="0">
                <a:cs typeface="Calibri" panose="020F0502020204030204" pitchFamily="34" charset="0"/>
              </a:rPr>
              <a:t> </a:t>
            </a:r>
          </a:p>
          <a:p>
            <a:pPr algn="r" rtl="1"/>
            <a:endParaRPr lang="en-US" sz="2000" b="1" dirty="0">
              <a:cs typeface="Calibri" panose="020F0502020204030204" pitchFamily="34" charset="0"/>
            </a:endParaRPr>
          </a:p>
        </p:txBody>
      </p:sp>
      <p:sp>
        <p:nvSpPr>
          <p:cNvPr id="29" name="Rectangle 28"/>
          <p:cNvSpPr/>
          <p:nvPr/>
        </p:nvSpPr>
        <p:spPr>
          <a:xfrm>
            <a:off x="7635240" y="1980549"/>
            <a:ext cx="1425576"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a:t>
            </a:r>
            <a:r>
              <a:rPr lang="ar-JO" sz="2400" b="1" i="1" dirty="0">
                <a:cs typeface="Calibri" panose="020F0502020204030204" pitchFamily="34" charset="0"/>
              </a:rPr>
              <a:t>2</a:t>
            </a:r>
            <a:endParaRPr lang="el-GR" sz="2400" dirty="0"/>
          </a:p>
        </p:txBody>
      </p:sp>
      <p:sp>
        <p:nvSpPr>
          <p:cNvPr id="30" name="Rectangle 29"/>
          <p:cNvSpPr/>
          <p:nvPr/>
        </p:nvSpPr>
        <p:spPr>
          <a:xfrm>
            <a:off x="2735524" y="1890748"/>
            <a:ext cx="4117737" cy="707886"/>
          </a:xfrm>
          <a:prstGeom prst="rect">
            <a:avLst/>
          </a:prstGeom>
        </p:spPr>
        <p:txBody>
          <a:bodyPr wrap="square">
            <a:spAutoFit/>
          </a:bodyPr>
          <a:lstStyle/>
          <a:p>
            <a:pPr algn="r" rtl="1"/>
            <a:r>
              <a:rPr lang="ar" sz="2000" b="1" dirty="0">
                <a:cs typeface="Calibri" panose="020F0502020204030204" pitchFamily="34" charset="0"/>
              </a:rPr>
              <a:t>احسب الطول </a:t>
            </a:r>
            <a:r>
              <a:rPr lang="ar" sz="2000" b="1" dirty="0"/>
              <a:t>الإجمالي لنظام النقل العام</a:t>
            </a:r>
            <a:r>
              <a:rPr lang="ar" sz="2000" dirty="0">
                <a:cs typeface="Calibri" panose="020F0502020204030204" pitchFamily="34" charset="0"/>
              </a:rPr>
              <a:t> </a:t>
            </a:r>
            <a:endParaRPr lang="en-US" sz="2000" dirty="0"/>
          </a:p>
          <a:p>
            <a:pPr algn="r" rtl="1"/>
            <a:endParaRPr lang="en-US" sz="2000" b="1" dirty="0">
              <a:cs typeface="Calibri" panose="020F0502020204030204" pitchFamily="34" charset="0"/>
            </a:endParaRPr>
          </a:p>
        </p:txBody>
      </p:sp>
      <p:sp>
        <p:nvSpPr>
          <p:cNvPr id="31" name="Rectangle 30"/>
          <p:cNvSpPr/>
          <p:nvPr/>
        </p:nvSpPr>
        <p:spPr>
          <a:xfrm>
            <a:off x="7751604" y="4016529"/>
            <a:ext cx="128406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6" name="Rectangle 5"/>
          <p:cNvSpPr/>
          <p:nvPr/>
        </p:nvSpPr>
        <p:spPr>
          <a:xfrm>
            <a:off x="2644240" y="4072241"/>
            <a:ext cx="4602146" cy="400110"/>
          </a:xfrm>
          <a:prstGeom prst="rect">
            <a:avLst/>
          </a:prstGeom>
        </p:spPr>
        <p:txBody>
          <a:bodyPr wrap="square">
            <a:spAutoFit/>
          </a:bodyPr>
          <a:lstStyle/>
          <a:p>
            <a:pPr>
              <a:spcAft>
                <a:spcPts val="600"/>
              </a:spcAft>
            </a:pPr>
            <a:r>
              <a:rPr lang="ar" sz="2000" b="1" dirty="0"/>
              <a:t>احسب </a:t>
            </a:r>
            <a:r>
              <a:rPr lang="ar" sz="2000" b="1" dirty="0" err="1"/>
              <a:t>طول </a:t>
            </a:r>
            <a:r>
              <a:rPr lang="ar" sz="2000" b="1" dirty="0"/>
              <a:t>نظام النقل العام لكل 1000 من السكان</a:t>
            </a:r>
          </a:p>
        </p:txBody>
      </p:sp>
      <p:sp>
        <p:nvSpPr>
          <p:cNvPr id="32" name="Rectangle 31"/>
          <p:cNvSpPr/>
          <p:nvPr/>
        </p:nvSpPr>
        <p:spPr>
          <a:xfrm>
            <a:off x="4369753" y="2347564"/>
            <a:ext cx="2311851" cy="400110"/>
          </a:xfrm>
          <a:prstGeom prst="rect">
            <a:avLst/>
          </a:prstGeom>
        </p:spPr>
        <p:txBody>
          <a:bodyPr wrap="none">
            <a:spAutoFit/>
          </a:bodyPr>
          <a:lstStyle/>
          <a:p>
            <a:pPr algn="r" rtl="1">
              <a:spcAft>
                <a:spcPts val="600"/>
              </a:spcAft>
            </a:pPr>
            <a:r>
              <a:rPr lang="ar" sz="2000" dirty="0">
                <a:cs typeface="Calibri" panose="020F0502020204030204" pitchFamily="34" charset="0"/>
              </a:rPr>
              <a:t>(8.5 + 5 ) = </a:t>
            </a:r>
            <a:r>
              <a:rPr lang="ar" sz="2000" b="1" dirty="0">
                <a:cs typeface="Calibri" panose="020F0502020204030204" pitchFamily="34" charset="0"/>
              </a:rPr>
              <a:t>13.5</a:t>
            </a:r>
            <a:r>
              <a:rPr lang="ar" sz="2000" dirty="0">
                <a:cs typeface="Calibri" panose="020F0502020204030204" pitchFamily="34" charset="0"/>
              </a:rPr>
              <a:t> سكان</a:t>
            </a:r>
            <a:endParaRPr lang="el-GR" sz="2000" baseline="-25000" dirty="0">
              <a:cs typeface="Calibri" panose="020F0502020204030204" pitchFamily="34" charset="0"/>
            </a:endParaRPr>
          </a:p>
        </p:txBody>
      </p:sp>
      <p:sp>
        <p:nvSpPr>
          <p:cNvPr id="33" name="TextBox 32"/>
          <p:cNvSpPr txBox="1"/>
          <p:nvPr/>
        </p:nvSpPr>
        <p:spPr>
          <a:xfrm>
            <a:off x="396708" y="4928241"/>
            <a:ext cx="1106393" cy="430887"/>
          </a:xfrm>
          <a:prstGeom prst="rect">
            <a:avLst/>
          </a:prstGeom>
          <a:noFill/>
        </p:spPr>
        <p:txBody>
          <a:bodyPr wrap="none" rtlCol="0">
            <a:spAutoFit/>
          </a:bodyPr>
          <a:lstStyle/>
          <a:p>
            <a:r>
              <a:rPr lang="ar" sz="2200" b="1" dirty="0">
                <a:cs typeface="Calibri" panose="020F0502020204030204" pitchFamily="34" charset="0"/>
              </a:rPr>
              <a:t>13.5 </a:t>
            </a:r>
            <a:r>
              <a:rPr lang="ar" sz="2200" dirty="0">
                <a:cs typeface="Calibri" panose="020F0502020204030204" pitchFamily="34" charset="0"/>
              </a:rPr>
              <a:t>كم</a:t>
            </a:r>
            <a:endParaRPr lang="en-US" sz="2200" u="sng" baseline="-25000" dirty="0"/>
          </a:p>
        </p:txBody>
      </p:sp>
      <p:sp>
        <p:nvSpPr>
          <p:cNvPr id="34" name="TextBox 33"/>
          <p:cNvSpPr txBox="1"/>
          <p:nvPr/>
        </p:nvSpPr>
        <p:spPr>
          <a:xfrm>
            <a:off x="2305859" y="4928241"/>
            <a:ext cx="2385910" cy="430887"/>
          </a:xfrm>
          <a:prstGeom prst="rect">
            <a:avLst/>
          </a:prstGeom>
          <a:noFill/>
        </p:spPr>
        <p:txBody>
          <a:bodyPr wrap="none" rtlCol="0">
            <a:spAutoFit/>
          </a:bodyPr>
          <a:lstStyle/>
          <a:p>
            <a:r>
              <a:rPr lang="ar" sz="2200" b="1" dirty="0">
                <a:cs typeface="Calibri" panose="020F0502020204030204" pitchFamily="34" charset="0"/>
              </a:rPr>
              <a:t>150000</a:t>
            </a:r>
            <a:r>
              <a:rPr lang="ar" sz="2200" dirty="0">
                <a:cs typeface="Calibri" panose="020F0502020204030204" pitchFamily="34" charset="0"/>
              </a:rPr>
              <a:t> السكان</a:t>
            </a:r>
            <a:endParaRPr lang="en-US" sz="2200" u="sng" baseline="30000" dirty="0"/>
          </a:p>
        </p:txBody>
      </p:sp>
      <p:sp>
        <p:nvSpPr>
          <p:cNvPr id="35" name="Rectangle 34"/>
          <p:cNvSpPr/>
          <p:nvPr/>
        </p:nvSpPr>
        <p:spPr>
          <a:xfrm>
            <a:off x="6195061" y="4771210"/>
            <a:ext cx="3069714" cy="9541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ar" sz="2800" b="1" u="sng" dirty="0">
                <a:solidFill>
                  <a:srgbClr val="FF0000"/>
                </a:solidFill>
                <a:effectLst>
                  <a:outerShdw blurRad="38100" dist="38100" dir="2700000" algn="tl">
                    <a:srgbClr val="000000">
                      <a:alpha val="43137"/>
                    </a:srgbClr>
                  </a:outerShdw>
                </a:effectLst>
              </a:rPr>
              <a:t>0.09</a:t>
            </a:r>
            <a:endParaRPr lang="en-US" sz="2800" b="1" u="sng" dirty="0">
              <a:solidFill>
                <a:srgbClr val="FF0000"/>
              </a:solidFill>
              <a:effectLst>
                <a:outerShdw blurRad="38100" dist="38100" dir="2700000" algn="tl">
                  <a:srgbClr val="000000">
                    <a:alpha val="43137"/>
                  </a:srgbClr>
                </a:outerShdw>
              </a:effectLst>
            </a:endParaRPr>
          </a:p>
          <a:p>
            <a:pPr algn="ctr"/>
            <a:r>
              <a:rPr lang="ar" sz="2800" b="1" u="sng" dirty="0" err="1">
                <a:solidFill>
                  <a:srgbClr val="FF0000"/>
                </a:solidFill>
                <a:effectLst>
                  <a:outerShdw blurRad="38100" dist="38100" dir="2700000" algn="tl">
                    <a:srgbClr val="000000">
                      <a:alpha val="43137"/>
                    </a:srgbClr>
                  </a:outerShdw>
                </a:effectLst>
              </a:rPr>
              <a:t>كم </a:t>
            </a:r>
            <a:r>
              <a:rPr lang="ar" sz="2800" b="1" u="sng" dirty="0">
                <a:solidFill>
                  <a:srgbClr val="FF0000"/>
                </a:solidFill>
                <a:effectLst>
                  <a:outerShdw blurRad="38100" dist="38100" dir="2700000" algn="tl">
                    <a:srgbClr val="000000">
                      <a:alpha val="43137"/>
                    </a:srgbClr>
                  </a:outerShdw>
                </a:effectLst>
              </a:rPr>
              <a:t>/ 1000 ساكن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36" name="Double Bracket 35"/>
          <p:cNvSpPr/>
          <p:nvPr/>
        </p:nvSpPr>
        <p:spPr>
          <a:xfrm>
            <a:off x="396708" y="4900818"/>
            <a:ext cx="371744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2200"/>
          </a:p>
        </p:txBody>
      </p:sp>
      <p:sp>
        <p:nvSpPr>
          <p:cNvPr id="37" name="Multiply 36"/>
          <p:cNvSpPr/>
          <p:nvPr/>
        </p:nvSpPr>
        <p:spPr>
          <a:xfrm>
            <a:off x="4327460" y="4933028"/>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b="1" dirty="0">
              <a:effectLst>
                <a:outerShdw blurRad="38100" dist="38100" dir="2700000" algn="tl">
                  <a:srgbClr val="000000">
                    <a:alpha val="43137"/>
                  </a:srgbClr>
                </a:outerShdw>
              </a:effectLst>
            </a:endParaRPr>
          </a:p>
        </p:txBody>
      </p:sp>
      <p:sp>
        <p:nvSpPr>
          <p:cNvPr id="38" name="Rectangle 37"/>
          <p:cNvSpPr/>
          <p:nvPr/>
        </p:nvSpPr>
        <p:spPr>
          <a:xfrm>
            <a:off x="4749016" y="4935063"/>
            <a:ext cx="755335" cy="430887"/>
          </a:xfrm>
          <a:prstGeom prst="rect">
            <a:avLst/>
          </a:prstGeom>
        </p:spPr>
        <p:txBody>
          <a:bodyPr wrap="none">
            <a:spAutoFit/>
          </a:bodyPr>
          <a:lstStyle/>
          <a:p>
            <a:r>
              <a:rPr lang="ar" sz="2200" dirty="0"/>
              <a:t>100 0</a:t>
            </a:r>
            <a:endParaRPr lang="el-GR" sz="2200" dirty="0"/>
          </a:p>
        </p:txBody>
      </p:sp>
      <p:sp>
        <p:nvSpPr>
          <p:cNvPr id="39" name="Equal 38"/>
          <p:cNvSpPr/>
          <p:nvPr/>
        </p:nvSpPr>
        <p:spPr>
          <a:xfrm>
            <a:off x="5657479" y="4982782"/>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a:solidFill>
                <a:schemeClr val="tx1"/>
              </a:solidFill>
            </a:endParaRPr>
          </a:p>
        </p:txBody>
      </p:sp>
      <p:sp>
        <p:nvSpPr>
          <p:cNvPr id="40" name="Division 39"/>
          <p:cNvSpPr/>
          <p:nvPr/>
        </p:nvSpPr>
        <p:spPr>
          <a:xfrm>
            <a:off x="1593038" y="4955071"/>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2200"/>
          </a:p>
        </p:txBody>
      </p:sp>
      <p:sp>
        <p:nvSpPr>
          <p:cNvPr id="20" name="Rectangle 19"/>
          <p:cNvSpPr/>
          <p:nvPr/>
        </p:nvSpPr>
        <p:spPr>
          <a:xfrm>
            <a:off x="7772400" y="3078288"/>
            <a:ext cx="128406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3</a:t>
            </a:r>
            <a:endParaRPr lang="el-GR" sz="2400" dirty="0"/>
          </a:p>
        </p:txBody>
      </p:sp>
      <p:sp>
        <p:nvSpPr>
          <p:cNvPr id="21" name="Rectangle 20"/>
          <p:cNvSpPr/>
          <p:nvPr/>
        </p:nvSpPr>
        <p:spPr>
          <a:xfrm>
            <a:off x="2753645" y="3083129"/>
            <a:ext cx="4117737" cy="707886"/>
          </a:xfrm>
          <a:prstGeom prst="rect">
            <a:avLst/>
          </a:prstGeom>
        </p:spPr>
        <p:txBody>
          <a:bodyPr wrap="square">
            <a:spAutoFit/>
          </a:bodyPr>
          <a:lstStyle/>
          <a:p>
            <a:pPr algn="r" rtl="1"/>
            <a:r>
              <a:rPr lang="ar-JO" sz="2000" b="1" dirty="0">
                <a:cs typeface="Calibri" panose="020F0502020204030204" pitchFamily="34" charset="0"/>
              </a:rPr>
              <a:t>مجموع </a:t>
            </a:r>
            <a:r>
              <a:rPr lang="ar" sz="2000" b="1" dirty="0"/>
              <a:t>عدد سكان المدينة: 150000 نسمة</a:t>
            </a:r>
            <a:endParaRPr lang="en-US" sz="2000" dirty="0"/>
          </a:p>
          <a:p>
            <a:pPr algn="r" rtl="1"/>
            <a:endParaRPr lang="en-US" sz="2000" b="1" dirty="0">
              <a:cs typeface="Calibri" panose="020F0502020204030204" pitchFamily="34" charset="0"/>
            </a:endParaRPr>
          </a:p>
        </p:txBody>
      </p:sp>
      <p:sp>
        <p:nvSpPr>
          <p:cNvPr id="23" name="Rectangle 22">
            <a:extLst>
              <a:ext uri="{FF2B5EF4-FFF2-40B4-BE49-F238E27FC236}">
                <a16:creationId xmlns:a16="http://schemas.microsoft.com/office/drawing/2014/main" id="{8D781108-E97B-4268-A661-F39868592D6E}"/>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6772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cs typeface="Calibri" panose="020F0502020204030204" pitchFamily="34" charset="0"/>
              </a:rPr>
              <a:t>تمرين</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16</a:t>
            </a:fld>
            <a:endParaRPr lang="en-US" dirty="0">
              <a:solidFill>
                <a:schemeClr val="bg1"/>
              </a:solidFill>
            </a:endParaRPr>
          </a:p>
        </p:txBody>
      </p:sp>
      <p:sp>
        <p:nvSpPr>
          <p:cNvPr id="5" name="Rectangle 4">
            <a:extLst>
              <a:ext uri="{FF2B5EF4-FFF2-40B4-BE49-F238E27FC236}">
                <a16:creationId xmlns:a16="http://schemas.microsoft.com/office/drawing/2014/main" id="{C02D0627-D96D-4431-A44D-F0470A92B9E4}"/>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3523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17</a:t>
            </a:fld>
            <a:endParaRPr lang="en-US">
              <a:solidFill>
                <a:schemeClr val="bg1"/>
              </a:solidFill>
            </a:endParaRPr>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grpSp>
        <p:nvGrpSpPr>
          <p:cNvPr id="11" name="Group 10"/>
          <p:cNvGrpSpPr/>
          <p:nvPr/>
        </p:nvGrpSpPr>
        <p:grpSpPr>
          <a:xfrm>
            <a:off x="420155" y="3794448"/>
            <a:ext cx="8514080" cy="831203"/>
            <a:chOff x="457200" y="4911969"/>
            <a:chExt cx="8514080" cy="986842"/>
          </a:xfrm>
        </p:grpSpPr>
        <p:sp>
          <p:nvSpPr>
            <p:cNvPr id="17" name="Segnaposto contenuto 2">
              <a:extLst>
                <a:ext uri="{FF2B5EF4-FFF2-40B4-BE49-F238E27FC236}">
                  <a16:creationId xmlns:a16="http://schemas.microsoft.com/office/drawing/2014/main" id="{86F2EB93-A63A-4210-B86A-E5FCAD7D8D7F}"/>
                </a:ext>
              </a:extLst>
            </p:cNvPr>
            <p:cNvSpPr txBox="1">
              <a:spLocks/>
            </p:cNvSpPr>
            <p:nvPr/>
          </p:nvSpPr>
          <p:spPr>
            <a:xfrm>
              <a:off x="457200" y="4911969"/>
              <a:ext cx="8514080" cy="9868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احسب طول نظام النقل العام لكل 1000 من السكان</a:t>
              </a:r>
              <a:endParaRPr lang="en-US" sz="2000" b="1"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888" y="5105102"/>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38093" y="989981"/>
            <a:ext cx="8678203"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600"/>
              </a:spcBef>
              <a:spcAft>
                <a:spcPts val="1200"/>
              </a:spcAft>
              <a:buNone/>
            </a:pPr>
            <a:r>
              <a:rPr lang="ar" sz="2400" dirty="0">
                <a:cs typeface="Calibri" panose="020F0502020204030204" pitchFamily="34" charset="0"/>
              </a:rPr>
              <a:t>مدينة أوروبية ، يقدر عدد سكانها بـ 544.851 مواطنًا ضمن حدودها الإدارية بمساحة 100.05 كم </a:t>
            </a:r>
            <a:r>
              <a:rPr lang="ar" sz="2400" baseline="30000" dirty="0">
                <a:cs typeface="Calibri" panose="020F0502020204030204" pitchFamily="34" charset="0"/>
              </a:rPr>
              <a:t>2 </a:t>
            </a:r>
            <a:r>
              <a:rPr lang="ar" sz="2400" dirty="0">
                <a:cs typeface="Calibri" panose="020F0502020204030204" pitchFamily="34" charset="0"/>
              </a:rPr>
              <a:t>. يبلغ طول وسائل النقل العام بها 0.6 كم / كم </a:t>
            </a:r>
            <a:r>
              <a:rPr lang="ar" sz="2400" baseline="30000" dirty="0">
                <a:cs typeface="Calibri" panose="020F0502020204030204" pitchFamily="34" charset="0"/>
              </a:rPr>
              <a:t>2 </a:t>
            </a:r>
            <a:r>
              <a:rPr lang="ar" sz="2400" dirty="0">
                <a:cs typeface="Calibri" panose="020F0502020204030204" pitchFamily="34" charset="0"/>
              </a:rPr>
              <a:t>.</a:t>
            </a:r>
            <a:endParaRPr lang="en-US" sz="1400" dirty="0">
              <a:cs typeface="Calibri" panose="020F0502020204030204" pitchFamily="34" charset="0"/>
            </a:endParaRPr>
          </a:p>
        </p:txBody>
      </p:sp>
      <p:sp>
        <p:nvSpPr>
          <p:cNvPr id="2" name="Rectangle 1">
            <a:extLst>
              <a:ext uri="{FF2B5EF4-FFF2-40B4-BE49-F238E27FC236}">
                <a16:creationId xmlns:a16="http://schemas.microsoft.com/office/drawing/2014/main" id="{A0092742-AC78-447A-92E5-FB11F24E1287}"/>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938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val="1050262687"/>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b="1" i="0" dirty="0"/>
                        <a:t>و.</a:t>
                      </a:r>
                      <a:r>
                        <a:rPr lang="ar" sz="2800" b="1" i="0" dirty="0"/>
                        <a:t>1.1 - شبكة النقل العام</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dirty="0"/>
                        <a:t>و. النقل والتنقل</a:t>
                      </a:r>
                      <a:endParaRPr lang="el-GR" dirty="0"/>
                    </a:p>
                  </a:txBody>
                  <a:tcPr anchor="ctr"/>
                </a:tc>
                <a:tc>
                  <a:txBody>
                    <a:bodyPr/>
                    <a:lstStyle/>
                    <a:p>
                      <a:pPr algn="ctr" rtl="1"/>
                      <a:r>
                        <a:rPr lang="ar-JO" dirty="0"/>
                        <a:t>و.1</a:t>
                      </a:r>
                      <a:r>
                        <a:rPr lang="ar" dirty="0"/>
                        <a:t>. أداء خدمة التنقل</a:t>
                      </a:r>
                      <a:endParaRPr lang="el-GR" dirty="0"/>
                    </a:p>
                  </a:txBody>
                  <a:tcPr anchor="ct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dirty="0"/>
              <a:t>و.1.1</a:t>
            </a:r>
            <a:r>
              <a:rPr lang="ar" sz="2800" dirty="0"/>
              <a:t>- شبكة النقل العام</a:t>
            </a: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246" y="3585584"/>
            <a:ext cx="2939508" cy="196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C2EE8E77-89C4-4E3B-885E-A0B38B3CC61E}"/>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solidFill>
                  <a:schemeClr val="bg1"/>
                </a:solidFill>
              </a:rPr>
              <a:t>3</a:t>
            </a:fld>
            <a:endParaRPr lang="en-US" dirty="0">
              <a:solidFill>
                <a:schemeClr val="bg1"/>
              </a:solidFill>
            </a:endParaRPr>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sp>
        <p:nvSpPr>
          <p:cNvPr id="14" name="Segnaposto contenuto 2">
            <a:extLst>
              <a:ext uri="{FF2B5EF4-FFF2-40B4-BE49-F238E27FC236}">
                <a16:creationId xmlns:a16="http://schemas.microsoft.com/office/drawing/2014/main" id="{74DDDF68-CAD3-48F3-BE5C-0D3F441A400B}"/>
              </a:ext>
            </a:extLst>
          </p:cNvPr>
          <p:cNvSpPr>
            <a:spLocks noGrp="1"/>
          </p:cNvSpPr>
          <p:nvPr>
            <p:ph idx="4294967295"/>
          </p:nvPr>
        </p:nvSpPr>
        <p:spPr>
          <a:xfrm>
            <a:off x="449495" y="972443"/>
            <a:ext cx="8229600" cy="4525963"/>
          </a:xfrm>
          <a:prstGeom prst="rect">
            <a:avLst/>
          </a:prstGeom>
        </p:spPr>
        <p:txBody>
          <a:bodyPr>
            <a:normAutofit/>
          </a:bodyPr>
          <a:lstStyle/>
          <a:p>
            <a:pPr marL="0" indent="0" algn="r" rtl="1">
              <a:buNone/>
            </a:pPr>
            <a:r>
              <a:rPr lang="ar" sz="2400" b="1" u="sng" dirty="0">
                <a:latin typeface="Calibri" panose="020F0502020204030204" pitchFamily="34" charset="0"/>
                <a:cs typeface="Calibri" panose="020F0502020204030204" pitchFamily="34" charset="0"/>
              </a:rPr>
              <a:t>معلومات عامة</a:t>
            </a:r>
            <a:endParaRPr lang="en-US" sz="2400" dirty="0">
              <a:latin typeface="Calibri" panose="020F0502020204030204" pitchFamily="34" charset="0"/>
              <a:cs typeface="Calibri" panose="020F0502020204030204" pitchFamily="34" charset="0"/>
            </a:endParaRPr>
          </a:p>
          <a:p>
            <a:pPr marL="0" indent="0" algn="r" rtl="1">
              <a:buNone/>
            </a:pPr>
            <a:endParaRPr lang="en-US" sz="800" dirty="0">
              <a:latin typeface="Calibri" panose="020F0502020204030204" pitchFamily="34" charset="0"/>
              <a:cs typeface="Calibri" panose="020F0502020204030204" pitchFamily="34" charset="0"/>
            </a:endParaRPr>
          </a:p>
          <a:p>
            <a:pPr marL="0" lvl="0" indent="0" algn="just" rtl="1">
              <a:spcBef>
                <a:spcPts val="480"/>
              </a:spcBef>
              <a:buClr>
                <a:schemeClr val="dk1"/>
              </a:buClr>
              <a:buSzPts val="1100"/>
              <a:buNone/>
            </a:pPr>
            <a:r>
              <a:rPr lang="ar" sz="2000" dirty="0"/>
              <a:t>تتم خدمة معظم المناطق الحضرية من خلال خدمة النقل العام ، لكن جودة الخدمة ، بما في ذلك كثافة شبكة الطرق ، والجدولة لتناسب احتياجات السكان المحليين والأسعار المعقولة ، تختلف على نطاق واسع .</a:t>
            </a:r>
          </a:p>
          <a:p>
            <a:pPr marL="0" lvl="0" indent="0" algn="just" rtl="1">
              <a:spcBef>
                <a:spcPts val="480"/>
              </a:spcBef>
              <a:buClr>
                <a:schemeClr val="dk1"/>
              </a:buClr>
              <a:buSzPts val="1100"/>
              <a:buNone/>
            </a:pPr>
            <a:endParaRPr lang="en-US" sz="1400" dirty="0"/>
          </a:p>
          <a:p>
            <a:pPr marL="0" lvl="0" indent="0" algn="just" rtl="1">
              <a:spcBef>
                <a:spcPts val="480"/>
              </a:spcBef>
              <a:buClr>
                <a:schemeClr val="dk1"/>
              </a:buClr>
              <a:buSzPts val="1100"/>
              <a:buNone/>
            </a:pPr>
            <a:r>
              <a:rPr lang="ar" sz="2000" dirty="0"/>
              <a:t>تشمل </a:t>
            </a:r>
            <a:r>
              <a:rPr lang="ar" sz="2000" b="1" dirty="0"/>
              <a:t>المواصلات العامة </a:t>
            </a:r>
            <a:r>
              <a:rPr lang="ar" sz="2000" dirty="0"/>
              <a:t>المترو والحافلات والميني باص والترام</a:t>
            </a:r>
            <a:endParaRPr lang="en-US" sz="2000" dirty="0"/>
          </a:p>
        </p:txBody>
      </p:sp>
      <p:sp>
        <p:nvSpPr>
          <p:cNvPr id="7" name="Rectangle 6"/>
          <p:cNvSpPr/>
          <p:nvPr/>
        </p:nvSpPr>
        <p:spPr>
          <a:xfrm>
            <a:off x="449495" y="5710306"/>
            <a:ext cx="8570218" cy="246221"/>
          </a:xfrm>
          <a:prstGeom prst="rect">
            <a:avLst/>
          </a:prstGeom>
        </p:spPr>
        <p:txBody>
          <a:bodyPr wrap="square">
            <a:spAutoFit/>
          </a:bodyPr>
          <a:lstStyle/>
          <a:p>
            <a:r>
              <a:rPr lang="ar" sz="1000" dirty="0"/>
              <a:t>المصدر: https : //cms.uitp.org/wp/wp-content/uploads/2020/08/UITP_Statistic-Brief_national-PT-stats.pdf</a:t>
            </a:r>
            <a:endParaRPr lang="el-GR" sz="1000" dirty="0"/>
          </a:p>
        </p:txBody>
      </p:sp>
      <p:sp>
        <p:nvSpPr>
          <p:cNvPr id="8" name="Rectangle 7"/>
          <p:cNvSpPr/>
          <p:nvPr/>
        </p:nvSpPr>
        <p:spPr>
          <a:xfrm>
            <a:off x="449495" y="3298807"/>
            <a:ext cx="8229600" cy="707886"/>
          </a:xfrm>
          <a:prstGeom prst="rect">
            <a:avLst/>
          </a:prstGeom>
        </p:spPr>
        <p:txBody>
          <a:bodyPr wrap="square">
            <a:spAutoFit/>
          </a:bodyPr>
          <a:lstStyle/>
          <a:p>
            <a:pPr algn="r" rtl="1"/>
            <a:r>
              <a:rPr lang="ar-JO" sz="2000" dirty="0"/>
              <a:t>ب</a:t>
            </a:r>
            <a:r>
              <a:rPr lang="ar" sz="2000" dirty="0"/>
              <a:t>المتوسط ، الحافلة هي الوضع السائد من النقل بحصة 63٪ ، تليها الحافلات والمترو والسكك الحديدية في الضواحي .</a:t>
            </a:r>
            <a:endParaRPr lang="el-GR" sz="2000" dirty="0"/>
          </a:p>
        </p:txBody>
      </p:sp>
      <p:sp>
        <p:nvSpPr>
          <p:cNvPr id="2" name="Rectangle 1"/>
          <p:cNvSpPr/>
          <p:nvPr/>
        </p:nvSpPr>
        <p:spPr>
          <a:xfrm>
            <a:off x="1095153" y="4040835"/>
            <a:ext cx="7697973" cy="1015663"/>
          </a:xfrm>
          <a:prstGeom prst="rect">
            <a:avLst/>
          </a:prstGeom>
        </p:spPr>
        <p:txBody>
          <a:bodyPr wrap="square">
            <a:spAutoFit/>
          </a:bodyPr>
          <a:lstStyle/>
          <a:p>
            <a:pPr algn="r" rtl="1"/>
            <a:r>
              <a:rPr lang="ar" sz="2000" dirty="0"/>
              <a:t>يمكن أن يوفر مدى شبكة النقل في المدينة نظرة ثاقبة للازدحام المروري ومرونة نظام النقل والشكل الحضري. قد تميل المدن ذات الكميات الأكبر من وسائل النقل العام إلى أن تكون أكثر إحكاما جغرافيا وداعمة لأنماط النقل غير الآلية.</a:t>
            </a:r>
            <a:endParaRPr lang="el-GR" sz="2000"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222" y="4150299"/>
            <a:ext cx="575931" cy="5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9483B566-C6C5-4CBE-91F2-39671A23FC56}"/>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6387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 sz="2800" dirty="0"/>
              <a:t>F.1.1 - شبكة النقل العام</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4</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891790" y="829872"/>
            <a:ext cx="395478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p>
          <a:p>
            <a:pPr marL="0" indent="0" algn="ctr" rtl="1">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lgn="ctr" rtl="1">
              <a:buFont typeface="Arial" panose="020B0604020202020204" pitchFamily="34" charset="0"/>
              <a:buNone/>
            </a:pPr>
            <a:endParaRPr lang="it-IT" sz="1000" dirty="0"/>
          </a:p>
        </p:txBody>
      </p:sp>
      <p:pic>
        <p:nvPicPr>
          <p:cNvPr id="6" name="Picture 5">
            <a:extLst>
              <a:ext uri="{FF2B5EF4-FFF2-40B4-BE49-F238E27FC236}">
                <a16:creationId xmlns:a16="http://schemas.microsoft.com/office/drawing/2014/main" id="{4B815259-BA7E-4401-A94E-90D59740A621}"/>
              </a:ext>
            </a:extLst>
          </p:cNvPr>
          <p:cNvPicPr/>
          <p:nvPr/>
        </p:nvPicPr>
        <p:blipFill rotWithShape="1">
          <a:blip r:embed="rId2">
            <a:extLst>
              <a:ext uri="{28A0092B-C50C-407E-A947-70E740481C1C}">
                <a14:useLocalDpi xmlns:a14="http://schemas.microsoft.com/office/drawing/2010/main" val="0"/>
              </a:ext>
            </a:extLst>
          </a:blip>
          <a:srcRect l="11027" t="15950" r="12298" b="47791"/>
          <a:stretch/>
        </p:blipFill>
        <p:spPr bwMode="auto">
          <a:xfrm>
            <a:off x="777240" y="1535036"/>
            <a:ext cx="7223760" cy="4111384"/>
          </a:xfrm>
          <a:prstGeom prst="rect">
            <a:avLst/>
          </a:prstGeom>
          <a:noFill/>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2B5203B8-7CD3-413B-A5AA-FF26648EB5AC}"/>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3095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 sz="2800" dirty="0"/>
              <a:t>F.1.1 - شبكة النقل العام</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5</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743200" y="959609"/>
            <a:ext cx="3657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6" name="Picture 5">
            <a:extLst>
              <a:ext uri="{FF2B5EF4-FFF2-40B4-BE49-F238E27FC236}">
                <a16:creationId xmlns:a16="http://schemas.microsoft.com/office/drawing/2014/main" id="{125DE828-F82D-48B1-ABB8-0B668BA2664E}"/>
              </a:ext>
            </a:extLst>
          </p:cNvPr>
          <p:cNvPicPr/>
          <p:nvPr/>
        </p:nvPicPr>
        <p:blipFill rotWithShape="1">
          <a:blip r:embed="rId2">
            <a:extLst>
              <a:ext uri="{28A0092B-C50C-407E-A947-70E740481C1C}">
                <a14:useLocalDpi xmlns:a14="http://schemas.microsoft.com/office/drawing/2010/main" val="0"/>
              </a:ext>
            </a:extLst>
          </a:blip>
          <a:srcRect l="11027" t="9808" r="11518" b="62647"/>
          <a:stretch/>
        </p:blipFill>
        <p:spPr bwMode="auto">
          <a:xfrm>
            <a:off x="674370" y="1794510"/>
            <a:ext cx="8058150" cy="3600450"/>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C9EEE8C0-ED83-4E43-97AD-F82B1D233FBD}"/>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9430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33"/>
            <a:ext cx="9144000" cy="731837"/>
          </a:xfrm>
        </p:spPr>
        <p:txBody>
          <a:bodyPr/>
          <a:lstStyle/>
          <a:p>
            <a:r>
              <a:rPr lang="ar" sz="2800" dirty="0"/>
              <a:t>F.1.1 - شبكة النقل العام</a:t>
            </a:r>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6</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331970" y="802452"/>
            <a:ext cx="93726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p>
          <a:p>
            <a:pPr marL="0" indent="0" algn="ctr" rtl="1">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lgn="ctr" rtl="1">
              <a:buFont typeface="Arial" panose="020B0604020202020204" pitchFamily="34" charset="0"/>
              <a:buNone/>
            </a:pPr>
            <a:endParaRPr lang="it-IT" sz="1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5690" y="1490829"/>
            <a:ext cx="7182616" cy="4246046"/>
          </a:xfrm>
          <a:prstGeom prst="rect">
            <a:avLst/>
          </a:prstGeom>
        </p:spPr>
      </p:pic>
      <p:sp>
        <p:nvSpPr>
          <p:cNvPr id="6" name="Rectangle 5"/>
          <p:cNvSpPr/>
          <p:nvPr/>
        </p:nvSpPr>
        <p:spPr>
          <a:xfrm>
            <a:off x="1722474" y="5736875"/>
            <a:ext cx="7285832" cy="246221"/>
          </a:xfrm>
          <a:prstGeom prst="rect">
            <a:avLst/>
          </a:prstGeom>
        </p:spPr>
        <p:txBody>
          <a:bodyPr wrap="square">
            <a:spAutoFit/>
          </a:bodyPr>
          <a:lstStyle/>
          <a:p>
            <a:pPr algn="r" rtl="1"/>
            <a:r>
              <a:rPr lang="ar" sz="1000" dirty="0"/>
              <a:t>المصدر: معهد سياسات النقل والتنمية 2017. قاعدة بيانات النقل السريع. https://www.itdp.org/rapid-transit-database/</a:t>
            </a:r>
            <a:endParaRPr lang="el-GR" sz="1000" dirty="0"/>
          </a:p>
        </p:txBody>
      </p:sp>
      <p:sp>
        <p:nvSpPr>
          <p:cNvPr id="8" name="Rectangle 7"/>
          <p:cNvSpPr/>
          <p:nvPr/>
        </p:nvSpPr>
        <p:spPr>
          <a:xfrm>
            <a:off x="90196" y="1874280"/>
            <a:ext cx="1735494" cy="2031325"/>
          </a:xfrm>
          <a:prstGeom prst="rect">
            <a:avLst/>
          </a:prstGeom>
        </p:spPr>
        <p:txBody>
          <a:bodyPr wrap="square">
            <a:spAutoFit/>
          </a:bodyPr>
          <a:lstStyle/>
          <a:p>
            <a:pPr algn="r" rtl="1"/>
            <a:r>
              <a:rPr lang="ar" sz="1400" dirty="0"/>
              <a:t>العبور السريع إلى المقيم (RTR ): نسبة طول (كم) العبور السريع إلى سكان الحضر</a:t>
            </a:r>
          </a:p>
          <a:p>
            <a:pPr algn="r" rtl="1"/>
            <a:endParaRPr lang="en-US" sz="1400" dirty="0"/>
          </a:p>
          <a:p>
            <a:pPr algn="r" rtl="1"/>
            <a:r>
              <a:rPr lang="ar" sz="1400" dirty="0"/>
              <a:t>يشمل النقل السريع حافلة النقل السريع و / أو النقل بالسكك الحديدية الخفيفة و / أو المترو</a:t>
            </a:r>
            <a:endParaRPr lang="el-GR" sz="1400" dirty="0"/>
          </a:p>
        </p:txBody>
      </p:sp>
      <p:sp>
        <p:nvSpPr>
          <p:cNvPr id="9" name="Rectangle 8">
            <a:extLst>
              <a:ext uri="{FF2B5EF4-FFF2-40B4-BE49-F238E27FC236}">
                <a16:creationId xmlns:a16="http://schemas.microsoft.com/office/drawing/2014/main" id="{F022F50F-0432-4BD2-801F-594EE3F252B0}"/>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5613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69696" y="984120"/>
            <a:ext cx="2217420" cy="607129"/>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7</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2737066064"/>
              </p:ext>
            </p:extLst>
          </p:nvPr>
        </p:nvGraphicFramePr>
        <p:xfrm>
          <a:off x="457200" y="1970156"/>
          <a:ext cx="8229600" cy="1342840"/>
        </p:xfrm>
        <a:graphic>
          <a:graphicData uri="http://schemas.openxmlformats.org/drawingml/2006/table">
            <a:tbl>
              <a:tblPr firstRow="1" bandRow="1">
                <a:tableStyleId>{F5AB1C69-6EDB-4FF4-983F-18BD219EF322}</a:tableStyleId>
              </a:tblPr>
              <a:tblGrid>
                <a:gridCol w="3622431">
                  <a:extLst>
                    <a:ext uri="{9D8B030D-6E8A-4147-A177-3AD203B41FA5}">
                      <a16:colId xmlns:a16="http://schemas.microsoft.com/office/drawing/2014/main" val="338152859"/>
                    </a:ext>
                  </a:extLst>
                </a:gridCol>
                <a:gridCol w="1674993">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r" rtl="1"/>
                      <a:r>
                        <a:rPr lang="ar" noProof="0" dirty="0"/>
                        <a:t>مؤشر</a:t>
                      </a:r>
                    </a:p>
                  </a:txBody>
                  <a:tcPr/>
                </a:tc>
                <a:tc>
                  <a:txBody>
                    <a:bodyPr/>
                    <a:lstStyle/>
                    <a:p>
                      <a:pPr algn="r" rtl="1"/>
                      <a:r>
                        <a:rPr lang="ar" dirty="0"/>
                        <a:t>وحدة</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972000">
                <a:tc>
                  <a:txBody>
                    <a:bodyPr/>
                    <a:lstStyle/>
                    <a:p>
                      <a:pPr marL="0" marR="0" lvl="0" indent="0" algn="r" rtl="1">
                        <a:spcBef>
                          <a:spcPts val="0"/>
                        </a:spcBef>
                        <a:spcAft>
                          <a:spcPts val="0"/>
                        </a:spcAft>
                        <a:buNone/>
                      </a:pPr>
                      <a:r>
                        <a:rPr lang="ar" sz="1800" b="0" i="0" u="none" strike="noStrike" cap="none" dirty="0">
                          <a:solidFill>
                            <a:schemeClr val="dk1"/>
                          </a:solidFill>
                          <a:latin typeface="+mn-lt"/>
                          <a:ea typeface="Calibri"/>
                          <a:cs typeface="Calibri"/>
                          <a:sym typeface="Calibri"/>
                        </a:rPr>
                        <a:t>طول شبكة النقل العام لكل 1000 نسمة</a:t>
                      </a:r>
                      <a:endParaRPr lang="en-US" sz="1800" u="none" strike="noStrike" cap="none" dirty="0">
                        <a:latin typeface="+mn-lt"/>
                        <a:ea typeface="Calibri"/>
                        <a:cs typeface="Calibri"/>
                        <a:sym typeface="Calibri"/>
                      </a:endParaRPr>
                    </a:p>
                  </a:txBody>
                  <a:tcPr anchor="ctr"/>
                </a:tc>
                <a:tc>
                  <a:txBody>
                    <a:bodyPr/>
                    <a:lstStyle/>
                    <a:p>
                      <a:pPr algn="ctr" rtl="1"/>
                      <a:r>
                        <a:rPr lang="ar" sz="1800" kern="1200" dirty="0">
                          <a:solidFill>
                            <a:schemeClr val="dk1"/>
                          </a:solidFill>
                          <a:effectLst/>
                          <a:latin typeface="Calibri" panose="020F0502020204030204" pitchFamily="34" charset="0"/>
                          <a:ea typeface="+mn-ea"/>
                          <a:cs typeface="Calibri" panose="020F0502020204030204" pitchFamily="34" charset="0"/>
                        </a:rPr>
                        <a:t>كم / 1000 ساكن</a:t>
                      </a:r>
                      <a:endParaRPr lang="it-IT" sz="1800" kern="12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r" rtl="1"/>
                      <a:r>
                        <a:rPr lang="ar" dirty="0">
                          <a:solidFill>
                            <a:schemeClr val="tx1"/>
                          </a:solidFill>
                        </a:rPr>
                        <a:t>البيانات </a:t>
                      </a:r>
                      <a:endParaRPr lang="it-IT" dirty="0"/>
                    </a:p>
                    <a:p>
                      <a:pPr algn="r" rtl="1"/>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222151201"/>
                  </a:ext>
                </a:extLst>
              </a:tr>
            </a:tbl>
          </a:graphicData>
        </a:graphic>
      </p:graphicFrame>
      <p:sp>
        <p:nvSpPr>
          <p:cNvPr id="2" name="Rectangle 1"/>
          <p:cNvSpPr/>
          <p:nvPr/>
        </p:nvSpPr>
        <p:spPr>
          <a:xfrm>
            <a:off x="870012" y="3691903"/>
            <a:ext cx="7816788" cy="2062103"/>
          </a:xfrm>
          <a:prstGeom prst="rect">
            <a:avLst/>
          </a:prstGeom>
        </p:spPr>
        <p:txBody>
          <a:bodyPr wrap="square">
            <a:spAutoFit/>
          </a:bodyPr>
          <a:lstStyle/>
          <a:p>
            <a:pPr algn="r" rtl="1"/>
            <a:r>
              <a:rPr lang="ar" b="1" dirty="0"/>
              <a:t>في اتجاه واحد </a:t>
            </a:r>
            <a:r>
              <a:rPr lang="ar" dirty="0"/>
              <a:t>فقط</a:t>
            </a:r>
            <a:r>
              <a:rPr lang="ar" b="1" dirty="0"/>
              <a:t> طول</a:t>
            </a:r>
            <a:r>
              <a:rPr lang="ar" dirty="0"/>
              <a:t> من خطوط النقل العام</a:t>
            </a:r>
          </a:p>
          <a:p>
            <a:pPr algn="r" rtl="1"/>
            <a:endParaRPr lang="el-GR" sz="1000" dirty="0"/>
          </a:p>
          <a:p>
            <a:pPr algn="r" rtl="1"/>
            <a:r>
              <a:rPr lang="ar" dirty="0"/>
              <a:t>يجب حساب أنظمة النقل التي تغطي نفس المسار بشكل منفصل. على سبيل المثال ، إذا كانت حافلة وعربة ترام تغطي نفس الطريق البالغ طوله كيلومترًا واحدًا ، فسيتم حساب ذلك لمسافة 2 كم .</a:t>
            </a:r>
            <a:endParaRPr lang="el-GR" dirty="0"/>
          </a:p>
          <a:p>
            <a:pPr algn="r" rtl="1"/>
            <a:endParaRPr lang="el-GR" sz="1000" dirty="0"/>
          </a:p>
          <a:p>
            <a:pPr algn="r" rtl="1"/>
            <a:r>
              <a:rPr lang="ar" dirty="0"/>
              <a:t>يمكن جمع معلومات عن طول وسائل النقل العام من مكاتب النقل البلدية وسلطات النقل المحلية / الإقليمية أو يمكن حسابها من الخرائط المحوسبة أو التصوير الجوي أو الخرائط الورقية الموجودة ، </a:t>
            </a:r>
            <a:r>
              <a:rPr lang="ar" dirty="0" err="1"/>
              <a:t>يجب التحقق </a:t>
            </a:r>
            <a:r>
              <a:rPr lang="ar" dirty="0"/>
              <a:t>من كل ذلك ميدانيًا.</a:t>
            </a:r>
            <a:endParaRPr lang="el-GR" dirty="0"/>
          </a:p>
        </p:txBody>
      </p:sp>
      <p:pic>
        <p:nvPicPr>
          <p:cNvPr id="1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742762"/>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CCDB4EB1-08B9-4212-8C20-452039136592}"/>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8858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8</a:t>
            </a:fld>
            <a:endParaRPr lang="en-US" dirty="0">
              <a:solidFill>
                <a:schemeClr val="bg1"/>
              </a:solidFill>
            </a:endParaRPr>
          </a:p>
        </p:txBody>
      </p:sp>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t>F.1.1 - شبكة النقل العام</a:t>
            </a:r>
          </a:p>
        </p:txBody>
      </p:sp>
      <p:sp>
        <p:nvSpPr>
          <p:cNvPr id="31" name="Segnaposto contenuto 2">
            <a:extLst>
              <a:ext uri="{FF2B5EF4-FFF2-40B4-BE49-F238E27FC236}">
                <a16:creationId xmlns:a16="http://schemas.microsoft.com/office/drawing/2014/main" id="{D5895802-6A43-49C0-8782-40B7CDA1B571}"/>
              </a:ext>
            </a:extLst>
          </p:cNvPr>
          <p:cNvSpPr>
            <a:spLocks noGrp="1"/>
          </p:cNvSpPr>
          <p:nvPr>
            <p:ph idx="4294967295"/>
          </p:nvPr>
        </p:nvSpPr>
        <p:spPr>
          <a:xfrm>
            <a:off x="448322" y="982912"/>
            <a:ext cx="8229600" cy="4525963"/>
          </a:xfrm>
          <a:prstGeom prst="rect">
            <a:avLst/>
          </a:prstGeom>
        </p:spPr>
        <p:txBody>
          <a:bodyPr>
            <a:normAutofit/>
          </a:bodyPr>
          <a:lstStyle/>
          <a:p>
            <a:pPr marL="0" indent="0">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r" rtl="1">
              <a:buNone/>
            </a:pPr>
            <a:r>
              <a:rPr lang="ar" sz="2800" dirty="0"/>
              <a:t>تشجيع استخدام وسائل النقل العامة / البلدية</a:t>
            </a:r>
            <a:endParaRPr lang="it-IT" sz="4000" dirty="0"/>
          </a:p>
        </p:txBody>
      </p:sp>
      <p:pic>
        <p:nvPicPr>
          <p:cNvPr id="7" name="Google Shape;47;p3" descr="Image result for public transport"/>
          <p:cNvPicPr preferRelativeResize="0"/>
          <p:nvPr/>
        </p:nvPicPr>
        <p:blipFill rotWithShape="1">
          <a:blip r:embed="rId2">
            <a:alphaModFix/>
          </a:blip>
          <a:srcRect/>
          <a:stretch/>
        </p:blipFill>
        <p:spPr>
          <a:xfrm>
            <a:off x="1168199" y="2547152"/>
            <a:ext cx="6940631" cy="2438400"/>
          </a:xfrm>
          <a:prstGeom prst="rect">
            <a:avLst/>
          </a:prstGeom>
          <a:noFill/>
          <a:ln>
            <a:noFill/>
          </a:ln>
        </p:spPr>
      </p:pic>
      <p:sp>
        <p:nvSpPr>
          <p:cNvPr id="6" name="Rectangle 5">
            <a:extLst>
              <a:ext uri="{FF2B5EF4-FFF2-40B4-BE49-F238E27FC236}">
                <a16:creationId xmlns:a16="http://schemas.microsoft.com/office/drawing/2014/main" id="{1DACB9C0-EE09-40FE-B06C-EA2C8E68A98B}"/>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3540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9</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 sz="2800" dirty="0">
                <a:solidFill>
                  <a:prstClr val="black">
                    <a:lumMod val="50000"/>
                    <a:lumOff val="50000"/>
                  </a:prstClr>
                </a:solidFill>
              </a:rPr>
              <a:t>F.1.1 - شبكة النقل العام</a:t>
            </a: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32609" y="1745579"/>
            <a:ext cx="8678781" cy="40966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r>
              <a:rPr lang="ar" dirty="0"/>
              <a:t>في الحساب يجب مراعاة ما يلي :</a:t>
            </a:r>
            <a:endParaRPr lang="en-US" dirty="0"/>
          </a:p>
          <a:p>
            <a:pPr algn="r" rtl="1">
              <a:spcBef>
                <a:spcPts val="300"/>
              </a:spcBef>
              <a:buFont typeface="Courier New" panose="02070309020205020404" pitchFamily="49" charset="0"/>
              <a:buChar char="o"/>
            </a:pPr>
            <a:r>
              <a:rPr lang="ar" dirty="0"/>
              <a:t>مترو السكك الحديدية</a:t>
            </a:r>
            <a:endParaRPr lang="el-GR" dirty="0"/>
          </a:p>
          <a:p>
            <a:pPr algn="r" rtl="1">
              <a:spcBef>
                <a:spcPts val="300"/>
              </a:spcBef>
              <a:buFont typeface="Courier New" panose="02070309020205020404" pitchFamily="49" charset="0"/>
              <a:buChar char="o"/>
            </a:pPr>
            <a:r>
              <a:rPr lang="ar" dirty="0"/>
              <a:t>أنظمة مترو الانفاق</a:t>
            </a:r>
            <a:endParaRPr lang="el-GR" dirty="0"/>
          </a:p>
          <a:p>
            <a:pPr algn="r" rtl="1">
              <a:spcBef>
                <a:spcPts val="300"/>
              </a:spcBef>
              <a:buFont typeface="Courier New" panose="02070309020205020404" pitchFamily="49" charset="0"/>
              <a:buChar char="o"/>
            </a:pPr>
            <a:r>
              <a:rPr lang="ar" dirty="0"/>
              <a:t>أنظمة </a:t>
            </a:r>
            <a:endParaRPr lang="el-GR" dirty="0"/>
          </a:p>
          <a:p>
            <a:pPr algn="r" rtl="1">
              <a:spcBef>
                <a:spcPts val="300"/>
              </a:spcBef>
              <a:buFont typeface="Courier New" panose="02070309020205020404" pitchFamily="49" charset="0"/>
              <a:buChar char="o"/>
            </a:pPr>
            <a:r>
              <a:rPr lang="ar" dirty="0"/>
              <a:t>أنظمة </a:t>
            </a:r>
            <a:endParaRPr lang="el-GR" dirty="0"/>
          </a:p>
          <a:p>
            <a:pPr algn="r" rtl="1">
              <a:spcBef>
                <a:spcPts val="300"/>
              </a:spcBef>
              <a:buFont typeface="Courier New" panose="02070309020205020404" pitchFamily="49" charset="0"/>
              <a:buChar char="o"/>
            </a:pPr>
            <a:r>
              <a:rPr lang="ar" dirty="0"/>
              <a:t>السكك الحديدية الخفيفة</a:t>
            </a:r>
            <a:endParaRPr lang="el-GR" dirty="0"/>
          </a:p>
          <a:p>
            <a:pPr algn="r" rtl="1">
              <a:spcBef>
                <a:spcPts val="300"/>
              </a:spcBef>
              <a:buFont typeface="Courier New" panose="02070309020205020404" pitchFamily="49" charset="0"/>
              <a:buChar char="o"/>
            </a:pPr>
            <a:r>
              <a:rPr lang="ar" dirty="0"/>
              <a:t>الترام / الترام</a:t>
            </a:r>
            <a:endParaRPr lang="el-GR" dirty="0"/>
          </a:p>
          <a:p>
            <a:pPr algn="r" rtl="1">
              <a:spcBef>
                <a:spcPts val="300"/>
              </a:spcBef>
              <a:buFont typeface="Courier New" panose="02070309020205020404" pitchFamily="49" charset="0"/>
              <a:buChar char="o"/>
            </a:pPr>
            <a:r>
              <a:rPr lang="ar" dirty="0"/>
              <a:t>الباصات</a:t>
            </a:r>
            <a:endParaRPr lang="el-GR" dirty="0"/>
          </a:p>
          <a:p>
            <a:pPr algn="r" rtl="1">
              <a:spcBef>
                <a:spcPts val="300"/>
              </a:spcBef>
              <a:buFont typeface="Courier New" panose="02070309020205020404" pitchFamily="49" charset="0"/>
              <a:buChar char="o"/>
            </a:pPr>
            <a:r>
              <a:rPr lang="ar" dirty="0"/>
              <a:t>حافلات الترولي</a:t>
            </a:r>
            <a:endParaRPr lang="el-GR" dirty="0"/>
          </a:p>
          <a:p>
            <a:pPr algn="r" rtl="1">
              <a:spcBef>
                <a:spcPts val="300"/>
              </a:spcBef>
              <a:buFont typeface="Courier New" panose="02070309020205020404" pitchFamily="49" charset="0"/>
              <a:buChar char="o"/>
            </a:pPr>
            <a:r>
              <a:rPr lang="ar" dirty="0"/>
              <a:t>خدمات نقل الركاب الأخرى</a:t>
            </a:r>
          </a:p>
        </p:txBody>
      </p:sp>
      <p:sp>
        <p:nvSpPr>
          <p:cNvPr id="11"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175254" y="784630"/>
            <a:ext cx="3835146" cy="608833"/>
          </a:xfrm>
          <a:prstGeom prst="rect">
            <a:avLst/>
          </a:prstGeom>
        </p:spPr>
        <p:txBody>
          <a:bodyPr>
            <a:noAutofit/>
          </a:bodyPr>
          <a:lstStyle/>
          <a:p>
            <a:pPr marL="0" indent="0" algn="ctr" rtl="1">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sp>
        <p:nvSpPr>
          <p:cNvPr id="4" name="Rectangle 3"/>
          <p:cNvSpPr/>
          <p:nvPr/>
        </p:nvSpPr>
        <p:spPr>
          <a:xfrm>
            <a:off x="232609" y="1254529"/>
            <a:ext cx="8174544" cy="461665"/>
          </a:xfrm>
          <a:prstGeom prst="rect">
            <a:avLst/>
          </a:prstGeom>
        </p:spPr>
        <p:txBody>
          <a:bodyPr wrap="square">
            <a:spAutoFit/>
          </a:bodyPr>
          <a:lstStyle/>
          <a:p>
            <a:pPr algn="r" rtl="1"/>
            <a:r>
              <a:rPr lang="ar" sz="2400" dirty="0"/>
              <a:t>حدود التقييم المدينة بأكملها .</a:t>
            </a:r>
            <a:endParaRPr lang="el-GR" sz="2400" dirty="0"/>
          </a:p>
        </p:txBody>
      </p:sp>
      <p:sp>
        <p:nvSpPr>
          <p:cNvPr id="7" name="Rectangle 6">
            <a:extLst>
              <a:ext uri="{FF2B5EF4-FFF2-40B4-BE49-F238E27FC236}">
                <a16:creationId xmlns:a16="http://schemas.microsoft.com/office/drawing/2014/main" id="{C1403B4F-0C4F-4835-9059-3744FC21909F}"/>
              </a:ext>
            </a:extLst>
          </p:cNvPr>
          <p:cNvSpPr/>
          <p:nvPr/>
        </p:nvSpPr>
        <p:spPr>
          <a:xfrm>
            <a:off x="2251710" y="6023610"/>
            <a:ext cx="1543050" cy="52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627853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DBBBEE-EEDC-47C6-974E-CE4546FA4756}">
  <ds:schemaRefs>
    <ds:schemaRef ds:uri="http://schemas.microsoft.com/office/infopath/2007/PartnerControls"/>
    <ds:schemaRef ds:uri="019ad8dd-0490-40d8-9346-bcbaec298f68"/>
    <ds:schemaRef ds:uri="http://purl.org/dc/dcmitype/"/>
    <ds:schemaRef ds:uri="http://purl.org/dc/elements/1.1/"/>
    <ds:schemaRef ds:uri="http://schemas.microsoft.com/office/2006/documentManagement/types"/>
    <ds:schemaRef ds:uri="http://purl.org/dc/terms/"/>
    <ds:schemaRef ds:uri="http://www.w3.org/XML/1998/namespace"/>
    <ds:schemaRef ds:uri="http://schemas.openxmlformats.org/package/2006/metadata/core-properties"/>
    <ds:schemaRef ds:uri="7703844f-ab03-448f-aed1-f35d29f3bcba"/>
    <ds:schemaRef ds:uri="http://schemas.microsoft.com/office/2006/metadata/properties"/>
  </ds:schemaRefs>
</ds:datastoreItem>
</file>

<file path=customXml/itemProps2.xml><?xml version="1.0" encoding="utf-8"?>
<ds:datastoreItem xmlns:ds="http://schemas.openxmlformats.org/officeDocument/2006/customXml" ds:itemID="{D8C5C7BE-DB12-4475-8689-0E6B02DD20E7}">
  <ds:schemaRefs>
    <ds:schemaRef ds:uri="http://schemas.microsoft.com/sharepoint/v3/contenttype/forms"/>
  </ds:schemaRefs>
</ds:datastoreItem>
</file>

<file path=customXml/itemProps3.xml><?xml version="1.0" encoding="utf-8"?>
<ds:datastoreItem xmlns:ds="http://schemas.openxmlformats.org/officeDocument/2006/customXml" ds:itemID="{498DA260-5A5D-48AF-A726-B2248B0692E9}"/>
</file>

<file path=docProps/app.xml><?xml version="1.0" encoding="utf-8"?>
<Properties xmlns="http://schemas.openxmlformats.org/officeDocument/2006/extended-properties" xmlns:vt="http://schemas.openxmlformats.org/officeDocument/2006/docPropsVTypes">
  <TotalTime>25250</TotalTime>
  <Words>853</Words>
  <Application>Microsoft Office PowerPoint</Application>
  <PresentationFormat>On-screen Show (4:3)</PresentationFormat>
  <Paragraphs>142</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Narrow</vt:lpstr>
      <vt:lpstr>Calibri</vt:lpstr>
      <vt:lpstr>Courier New</vt:lpstr>
      <vt:lpstr>Times New Roman</vt:lpstr>
      <vt:lpstr>Larissa</vt:lpstr>
      <vt:lpstr>PowerPoint Presentation</vt:lpstr>
      <vt:lpstr>و.1.1-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lpstr>F.1.1 - شبكة النقل العام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448</cp:revision>
  <dcterms:created xsi:type="dcterms:W3CDTF">2017-01-09T10:20:00Z</dcterms:created>
  <dcterms:modified xsi:type="dcterms:W3CDTF">2023-04-09T07:37:02Z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